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Roboto Slab" pitchFamily="2" charset="0"/>
      <p:regular r:id="rId16"/>
    </p:embeddedFont>
    <p:embeddedFont>
      <p:font typeface="Roboto Slab Bold"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7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42.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38.png"/><Relationship Id="rId1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pn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pn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ng_writers_competition_2026_v3 (720p)">
            <a:hlinkClick r:id="" action="ppaction://media"/>
            <a:extLst>
              <a:ext uri="{FF2B5EF4-FFF2-40B4-BE49-F238E27FC236}">
                <a16:creationId xmlns:a16="http://schemas.microsoft.com/office/drawing/2014/main" id="{3E322202-4D3B-FED9-C0CF-8ABFFB271B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733" y="-38100"/>
            <a:ext cx="18355733"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9144000" y="7462484"/>
            <a:ext cx="2457448" cy="3067018"/>
          </a:xfrm>
          <a:custGeom>
            <a:avLst/>
            <a:gdLst/>
            <a:ahLst/>
            <a:cxnLst/>
            <a:rect l="l" t="t" r="r" b="b"/>
            <a:pathLst>
              <a:path w="2457448" h="3067018">
                <a:moveTo>
                  <a:pt x="0" y="0"/>
                </a:moveTo>
                <a:lnTo>
                  <a:pt x="2457448" y="0"/>
                </a:lnTo>
                <a:lnTo>
                  <a:pt x="2457448" y="3067019"/>
                </a:lnTo>
                <a:lnTo>
                  <a:pt x="0" y="3067019"/>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472475" y="11795"/>
            <a:ext cx="1027755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Writing Prompts</a:t>
            </a:r>
          </a:p>
        </p:txBody>
      </p:sp>
      <p:grpSp>
        <p:nvGrpSpPr>
          <p:cNvPr id="8" name="Group 8"/>
          <p:cNvGrpSpPr/>
          <p:nvPr/>
        </p:nvGrpSpPr>
        <p:grpSpPr>
          <a:xfrm>
            <a:off x="16364248" y="99075"/>
            <a:ext cx="1652172" cy="954975"/>
            <a:chOff x="0" y="0"/>
            <a:chExt cx="2202896" cy="1273301"/>
          </a:xfrm>
        </p:grpSpPr>
        <p:sp>
          <p:nvSpPr>
            <p:cNvPr id="9" name="TextBox 9"/>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0" name="TextBox 10"/>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1" name="TextBox 11"/>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2" name="TextBox 12"/>
          <p:cNvSpPr txBox="1"/>
          <p:nvPr/>
        </p:nvSpPr>
        <p:spPr>
          <a:xfrm>
            <a:off x="255808" y="3301949"/>
            <a:ext cx="3388691" cy="474154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Imagine you’re playing the biggest game of your life in a huge stadium lit by bright lights. The crowd is cheering, the lights are blazing - it is your moment to shine. How do you feel? </a:t>
            </a:r>
          </a:p>
        </p:txBody>
      </p:sp>
      <p:sp>
        <p:nvSpPr>
          <p:cNvPr id="13" name="TextBox 13"/>
          <p:cNvSpPr txBox="1"/>
          <p:nvPr/>
        </p:nvSpPr>
        <p:spPr>
          <a:xfrm>
            <a:off x="7465626" y="3301949"/>
            <a:ext cx="3126061" cy="474154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story about discovering a glowing crystal buried in your garden. What powers does its light have? What adventures begin when you pick it up?</a:t>
            </a:r>
          </a:p>
        </p:txBody>
      </p:sp>
      <p:sp>
        <p:nvSpPr>
          <p:cNvPr id="14" name="TextBox 14"/>
          <p:cNvSpPr txBox="1"/>
          <p:nvPr/>
        </p:nvSpPr>
        <p:spPr>
          <a:xfrm>
            <a:off x="14574840" y="3301949"/>
            <a:ext cx="3487543" cy="474154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poem about a festival that involves light - it can be real or imagined. What happens at the festival and what are they celebrating? Do people dress up or dance? What role do you play?</a:t>
            </a:r>
          </a:p>
        </p:txBody>
      </p:sp>
      <p:sp>
        <p:nvSpPr>
          <p:cNvPr id="15" name="TextBox 15"/>
          <p:cNvSpPr txBox="1"/>
          <p:nvPr/>
        </p:nvSpPr>
        <p:spPr>
          <a:xfrm>
            <a:off x="255808" y="1767772"/>
            <a:ext cx="3388691" cy="1313181"/>
          </a:xfrm>
          <a:prstGeom prst="rect">
            <a:avLst/>
          </a:prstGeom>
        </p:spPr>
        <p:txBody>
          <a:bodyPr lIns="0" tIns="0" rIns="0" bIns="0" rtlCol="0" anchor="t">
            <a:spAutoFit/>
          </a:bodyPr>
          <a:lstStyle/>
          <a:p>
            <a:pPr algn="ctr">
              <a:lnSpc>
                <a:spcPts val="5319"/>
              </a:lnSpc>
              <a:spcBef>
                <a:spcPct val="0"/>
              </a:spcBef>
            </a:pPr>
            <a:r>
              <a:rPr lang="en-US" sz="3799" b="1">
                <a:solidFill>
                  <a:srgbClr val="EA5B31"/>
                </a:solidFill>
                <a:latin typeface="Roboto Slab Bold"/>
                <a:ea typeface="Roboto Slab Bold"/>
                <a:cs typeface="Roboto Slab Bold"/>
                <a:sym typeface="Roboto Slab Bold"/>
              </a:rPr>
              <a:t>Champion in the Spotlight</a:t>
            </a:r>
          </a:p>
        </p:txBody>
      </p:sp>
      <p:sp>
        <p:nvSpPr>
          <p:cNvPr id="16" name="TextBox 16"/>
          <p:cNvSpPr txBox="1"/>
          <p:nvPr/>
        </p:nvSpPr>
        <p:spPr>
          <a:xfrm>
            <a:off x="7293155" y="1767772"/>
            <a:ext cx="3476309" cy="1313180"/>
          </a:xfrm>
          <a:prstGeom prst="rect">
            <a:avLst/>
          </a:prstGeom>
        </p:spPr>
        <p:txBody>
          <a:bodyPr lIns="0" tIns="0" rIns="0" bIns="0" rtlCol="0" anchor="t">
            <a:spAutoFit/>
          </a:bodyPr>
          <a:lstStyle/>
          <a:p>
            <a:pPr algn="ctr">
              <a:lnSpc>
                <a:spcPts val="5319"/>
              </a:lnSpc>
              <a:spcBef>
                <a:spcPct val="0"/>
              </a:spcBef>
            </a:pPr>
            <a:r>
              <a:rPr lang="en-US" sz="3799" b="1">
                <a:solidFill>
                  <a:srgbClr val="0C9A6A"/>
                </a:solidFill>
                <a:latin typeface="Roboto Slab Bold"/>
                <a:ea typeface="Roboto Slab Bold"/>
                <a:cs typeface="Roboto Slab Bold"/>
                <a:sym typeface="Roboto Slab Bold"/>
              </a:rPr>
              <a:t>The Glowing Crystal</a:t>
            </a:r>
          </a:p>
        </p:txBody>
      </p:sp>
      <p:sp>
        <p:nvSpPr>
          <p:cNvPr id="17" name="TextBox 17"/>
          <p:cNvSpPr txBox="1"/>
          <p:nvPr/>
        </p:nvSpPr>
        <p:spPr>
          <a:xfrm>
            <a:off x="14574840" y="1767772"/>
            <a:ext cx="3487543" cy="1313180"/>
          </a:xfrm>
          <a:prstGeom prst="rect">
            <a:avLst/>
          </a:prstGeom>
        </p:spPr>
        <p:txBody>
          <a:bodyPr lIns="0" tIns="0" rIns="0" bIns="0" rtlCol="0" anchor="t">
            <a:spAutoFit/>
          </a:bodyPr>
          <a:lstStyle/>
          <a:p>
            <a:pPr algn="ctr">
              <a:lnSpc>
                <a:spcPts val="5319"/>
              </a:lnSpc>
            </a:pPr>
            <a:r>
              <a:rPr lang="en-US" sz="3799" b="1">
                <a:solidFill>
                  <a:srgbClr val="283676"/>
                </a:solidFill>
                <a:latin typeface="Roboto Slab Bold"/>
                <a:ea typeface="Roboto Slab Bold"/>
                <a:cs typeface="Roboto Slab Bold"/>
                <a:sym typeface="Roboto Slab Bold"/>
              </a:rPr>
              <a:t>The Festival </a:t>
            </a:r>
          </a:p>
          <a:p>
            <a:pPr algn="ctr">
              <a:lnSpc>
                <a:spcPts val="5319"/>
              </a:lnSpc>
              <a:spcBef>
                <a:spcPct val="0"/>
              </a:spcBef>
            </a:pPr>
            <a:r>
              <a:rPr lang="en-US" sz="3799" b="1">
                <a:solidFill>
                  <a:srgbClr val="283676"/>
                </a:solidFill>
                <a:latin typeface="Roboto Slab Bold"/>
                <a:ea typeface="Roboto Slab Bold"/>
                <a:cs typeface="Roboto Slab Bold"/>
                <a:sym typeface="Roboto Slab Bold"/>
              </a:rPr>
              <a:t>of Light</a:t>
            </a:r>
          </a:p>
        </p:txBody>
      </p:sp>
      <p:sp>
        <p:nvSpPr>
          <p:cNvPr id="18" name="TextBox 18"/>
          <p:cNvSpPr txBox="1"/>
          <p:nvPr/>
        </p:nvSpPr>
        <p:spPr>
          <a:xfrm>
            <a:off x="4024880" y="1767772"/>
            <a:ext cx="3126061" cy="1313180"/>
          </a:xfrm>
          <a:prstGeom prst="rect">
            <a:avLst/>
          </a:prstGeom>
        </p:spPr>
        <p:txBody>
          <a:bodyPr lIns="0" tIns="0" rIns="0" bIns="0" rtlCol="0" anchor="t">
            <a:spAutoFit/>
          </a:bodyPr>
          <a:lstStyle/>
          <a:p>
            <a:pPr algn="ctr">
              <a:lnSpc>
                <a:spcPts val="5320"/>
              </a:lnSpc>
              <a:spcBef>
                <a:spcPct val="0"/>
              </a:spcBef>
            </a:pPr>
            <a:r>
              <a:rPr lang="en-US" sz="3800" b="1">
                <a:solidFill>
                  <a:srgbClr val="41BBC9"/>
                </a:solidFill>
                <a:latin typeface="Roboto Slab Bold"/>
                <a:ea typeface="Roboto Slab Bold"/>
                <a:cs typeface="Roboto Slab Bold"/>
                <a:sym typeface="Roboto Slab Bold"/>
              </a:rPr>
              <a:t>Changing Light</a:t>
            </a:r>
          </a:p>
        </p:txBody>
      </p:sp>
      <p:sp>
        <p:nvSpPr>
          <p:cNvPr id="19" name="TextBox 19"/>
          <p:cNvSpPr txBox="1"/>
          <p:nvPr/>
        </p:nvSpPr>
        <p:spPr>
          <a:xfrm>
            <a:off x="3987140" y="3301949"/>
            <a:ext cx="3126061" cy="426529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poem about how the sun changes through the day, through the seasons, or even through the years. What about the phases of the moon?</a:t>
            </a:r>
          </a:p>
        </p:txBody>
      </p:sp>
      <p:sp>
        <p:nvSpPr>
          <p:cNvPr id="20" name="TextBox 20"/>
          <p:cNvSpPr txBox="1"/>
          <p:nvPr/>
        </p:nvSpPr>
        <p:spPr>
          <a:xfrm>
            <a:off x="10769464" y="1767772"/>
            <a:ext cx="3512432" cy="1313180"/>
          </a:xfrm>
          <a:prstGeom prst="rect">
            <a:avLst/>
          </a:prstGeom>
        </p:spPr>
        <p:txBody>
          <a:bodyPr lIns="0" tIns="0" rIns="0" bIns="0" rtlCol="0" anchor="t">
            <a:spAutoFit/>
          </a:bodyPr>
          <a:lstStyle/>
          <a:p>
            <a:pPr algn="ctr">
              <a:lnSpc>
                <a:spcPts val="5320"/>
              </a:lnSpc>
              <a:spcBef>
                <a:spcPct val="0"/>
              </a:spcBef>
            </a:pPr>
            <a:r>
              <a:rPr lang="en-US" sz="3800" b="1">
                <a:solidFill>
                  <a:srgbClr val="E85F7A"/>
                </a:solidFill>
                <a:latin typeface="Roboto Slab Bold"/>
                <a:ea typeface="Roboto Slab Bold"/>
                <a:cs typeface="Roboto Slab Bold"/>
                <a:sym typeface="Roboto Slab Bold"/>
              </a:rPr>
              <a:t>Light in our Lives</a:t>
            </a:r>
          </a:p>
        </p:txBody>
      </p:sp>
      <p:sp>
        <p:nvSpPr>
          <p:cNvPr id="21" name="TextBox 21"/>
          <p:cNvSpPr txBox="1"/>
          <p:nvPr/>
        </p:nvSpPr>
        <p:spPr>
          <a:xfrm>
            <a:off x="10944112" y="3353383"/>
            <a:ext cx="3288087" cy="426529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poem about what brings light and happiness to your life. It could be your friends or family, hobbies, music or something else entirely. Why is it important to you?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12994092" y="4254228"/>
            <a:ext cx="4821433" cy="5259745"/>
          </a:xfrm>
          <a:custGeom>
            <a:avLst/>
            <a:gdLst/>
            <a:ahLst/>
            <a:cxnLst/>
            <a:rect l="l" t="t" r="r" b="b"/>
            <a:pathLst>
              <a:path w="4821433" h="5259745">
                <a:moveTo>
                  <a:pt x="0" y="0"/>
                </a:moveTo>
                <a:lnTo>
                  <a:pt x="4821433" y="0"/>
                </a:lnTo>
                <a:lnTo>
                  <a:pt x="4821433" y="5259745"/>
                </a:lnTo>
                <a:lnTo>
                  <a:pt x="0" y="5259745"/>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472475" y="6953813"/>
            <a:ext cx="12789493" cy="537845"/>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He began to run as the fire grew larger and started to spread...</a:t>
            </a:r>
          </a:p>
        </p:txBody>
      </p:sp>
      <p:sp>
        <p:nvSpPr>
          <p:cNvPr id="8" name="TextBox 8"/>
          <p:cNvSpPr txBox="1"/>
          <p:nvPr/>
        </p:nvSpPr>
        <p:spPr>
          <a:xfrm>
            <a:off x="472475" y="1816898"/>
            <a:ext cx="17343050" cy="1099820"/>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I always thought the stories about the ‘Keeper of the Light’ were made up - until I became the next one.</a:t>
            </a:r>
          </a:p>
        </p:txBody>
      </p:sp>
      <p:sp>
        <p:nvSpPr>
          <p:cNvPr id="9" name="TextBox 9"/>
          <p:cNvSpPr txBox="1"/>
          <p:nvPr/>
        </p:nvSpPr>
        <p:spPr>
          <a:xfrm>
            <a:off x="472475" y="3716383"/>
            <a:ext cx="17343050" cy="537845"/>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She made a wish on the brightest star, and then something amazing happened…</a:t>
            </a:r>
          </a:p>
        </p:txBody>
      </p:sp>
      <p:sp>
        <p:nvSpPr>
          <p:cNvPr id="10" name="TextBox 10"/>
          <p:cNvSpPr txBox="1"/>
          <p:nvPr/>
        </p:nvSpPr>
        <p:spPr>
          <a:xfrm>
            <a:off x="472475" y="5053893"/>
            <a:ext cx="12115678" cy="1099820"/>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The crowd cheered as the world-famous musician stepped into the spotlight.</a:t>
            </a:r>
          </a:p>
        </p:txBody>
      </p:sp>
      <p:sp>
        <p:nvSpPr>
          <p:cNvPr id="11" name="TextBox 11"/>
          <p:cNvSpPr txBox="1"/>
          <p:nvPr/>
        </p:nvSpPr>
        <p:spPr>
          <a:xfrm>
            <a:off x="472475" y="11795"/>
            <a:ext cx="1027755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Story Starters</a:t>
            </a:r>
          </a:p>
        </p:txBody>
      </p:sp>
      <p:grpSp>
        <p:nvGrpSpPr>
          <p:cNvPr id="12" name="Group 12"/>
          <p:cNvGrpSpPr/>
          <p:nvPr/>
        </p:nvGrpSpPr>
        <p:grpSpPr>
          <a:xfrm>
            <a:off x="16364248" y="99075"/>
            <a:ext cx="1652172" cy="954975"/>
            <a:chOff x="0" y="0"/>
            <a:chExt cx="2202896" cy="1273301"/>
          </a:xfrm>
        </p:grpSpPr>
        <p:sp>
          <p:nvSpPr>
            <p:cNvPr id="13" name="TextBox 13"/>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4" name="TextBox 14"/>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5" name="TextBox 15"/>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6" name="TextBox 16"/>
          <p:cNvSpPr txBox="1"/>
          <p:nvPr/>
        </p:nvSpPr>
        <p:spPr>
          <a:xfrm>
            <a:off x="444105" y="8290887"/>
            <a:ext cx="12817863" cy="1099820"/>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I switched on my torch, and the beam showed something I had never seen before…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12110196" y="4117936"/>
            <a:ext cx="5250649" cy="4097694"/>
          </a:xfrm>
          <a:custGeom>
            <a:avLst/>
            <a:gdLst/>
            <a:ahLst/>
            <a:cxnLst/>
            <a:rect l="l" t="t" r="r" b="b"/>
            <a:pathLst>
              <a:path w="5250649" h="4097694">
                <a:moveTo>
                  <a:pt x="0" y="0"/>
                </a:moveTo>
                <a:lnTo>
                  <a:pt x="5250649" y="0"/>
                </a:lnTo>
                <a:lnTo>
                  <a:pt x="5250649" y="4097694"/>
                </a:lnTo>
                <a:lnTo>
                  <a:pt x="0" y="4097694"/>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8" name="TextBox 8"/>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9" name="TextBox 9"/>
          <p:cNvSpPr txBox="1"/>
          <p:nvPr/>
        </p:nvSpPr>
        <p:spPr>
          <a:xfrm>
            <a:off x="673369" y="3524028"/>
            <a:ext cx="14771169" cy="537845"/>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With only a flickering candle to guide him, he set off into the forest...</a:t>
            </a:r>
          </a:p>
        </p:txBody>
      </p:sp>
      <p:sp>
        <p:nvSpPr>
          <p:cNvPr id="10" name="TextBox 10"/>
          <p:cNvSpPr txBox="1"/>
          <p:nvPr/>
        </p:nvSpPr>
        <p:spPr>
          <a:xfrm>
            <a:off x="673369" y="4694195"/>
            <a:ext cx="11781907" cy="1099820"/>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As their spaceship flew past the moon, they spotted something moving on its surface…</a:t>
            </a:r>
          </a:p>
        </p:txBody>
      </p:sp>
      <p:sp>
        <p:nvSpPr>
          <p:cNvPr id="11" name="TextBox 11"/>
          <p:cNvSpPr txBox="1"/>
          <p:nvPr/>
        </p:nvSpPr>
        <p:spPr>
          <a:xfrm>
            <a:off x="673369" y="6426338"/>
            <a:ext cx="11781907" cy="1099820"/>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The glowing fairy landed on my hand and told me she needed my help…</a:t>
            </a:r>
          </a:p>
        </p:txBody>
      </p:sp>
      <p:sp>
        <p:nvSpPr>
          <p:cNvPr id="12" name="TextBox 12"/>
          <p:cNvSpPr txBox="1"/>
          <p:nvPr/>
        </p:nvSpPr>
        <p:spPr>
          <a:xfrm>
            <a:off x="472475" y="11795"/>
            <a:ext cx="1027755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Story Starters</a:t>
            </a:r>
          </a:p>
        </p:txBody>
      </p:sp>
      <p:grpSp>
        <p:nvGrpSpPr>
          <p:cNvPr id="13" name="Group 13"/>
          <p:cNvGrpSpPr/>
          <p:nvPr/>
        </p:nvGrpSpPr>
        <p:grpSpPr>
          <a:xfrm>
            <a:off x="16364248" y="99075"/>
            <a:ext cx="1652172" cy="954975"/>
            <a:chOff x="0" y="0"/>
            <a:chExt cx="2202896" cy="1273301"/>
          </a:xfrm>
        </p:grpSpPr>
        <p:sp>
          <p:nvSpPr>
            <p:cNvPr id="14" name="TextBox 14"/>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5" name="TextBox 15"/>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6" name="TextBox 16"/>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7" name="TextBox 17"/>
          <p:cNvSpPr txBox="1"/>
          <p:nvPr/>
        </p:nvSpPr>
        <p:spPr>
          <a:xfrm>
            <a:off x="673369" y="1791885"/>
            <a:ext cx="17343050" cy="1099820"/>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Everyone had heard of the Solar Warriors, who had the power of the sun. Now it was my turn to join them.</a:t>
            </a:r>
          </a:p>
        </p:txBody>
      </p:sp>
      <p:sp>
        <p:nvSpPr>
          <p:cNvPr id="18" name="TextBox 18"/>
          <p:cNvSpPr txBox="1"/>
          <p:nvPr/>
        </p:nvSpPr>
        <p:spPr>
          <a:xfrm>
            <a:off x="673369" y="8158480"/>
            <a:ext cx="16516965" cy="537845"/>
          </a:xfrm>
          <a:prstGeom prst="rect">
            <a:avLst/>
          </a:prstGeom>
        </p:spPr>
        <p:txBody>
          <a:bodyPr lIns="0" tIns="0" rIns="0" bIns="0" rtlCol="0" anchor="t">
            <a:spAutoFit/>
          </a:bodyPr>
          <a:lstStyle/>
          <a:p>
            <a:pPr marL="690881" lvl="1" indent="-345440" algn="l">
              <a:lnSpc>
                <a:spcPts val="4480"/>
              </a:lnSpc>
              <a:spcBef>
                <a:spcPct val="0"/>
              </a:spcBef>
              <a:buAutoNum type="arabicPeriod"/>
            </a:pPr>
            <a:r>
              <a:rPr lang="en-US" sz="3200">
                <a:solidFill>
                  <a:srgbClr val="000000"/>
                </a:solidFill>
                <a:latin typeface="Roboto Slab"/>
                <a:ea typeface="Roboto Slab"/>
                <a:cs typeface="Roboto Slab"/>
                <a:sym typeface="Roboto Slab"/>
              </a:rPr>
              <a:t> She was no ordinary artist - she painted with beams of light!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3" name="TextBox 3"/>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grpSp>
        <p:nvGrpSpPr>
          <p:cNvPr id="4" name="Group 4"/>
          <p:cNvGrpSpPr/>
          <p:nvPr/>
        </p:nvGrpSpPr>
        <p:grpSpPr>
          <a:xfrm>
            <a:off x="0" y="0"/>
            <a:ext cx="18288000" cy="1241975"/>
            <a:chOff x="0" y="0"/>
            <a:chExt cx="4816593" cy="327105"/>
          </a:xfrm>
        </p:grpSpPr>
        <p:sp>
          <p:nvSpPr>
            <p:cNvPr id="5" name="Freeform 5"/>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6" name="TextBox 6"/>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7" name="Freeform 7"/>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8" name="TextBox 8"/>
          <p:cNvSpPr txBox="1"/>
          <p:nvPr/>
        </p:nvSpPr>
        <p:spPr>
          <a:xfrm>
            <a:off x="472475" y="11795"/>
            <a:ext cx="1140057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Reading Recommendations</a:t>
            </a:r>
          </a:p>
        </p:txBody>
      </p:sp>
      <p:grpSp>
        <p:nvGrpSpPr>
          <p:cNvPr id="9" name="Group 9"/>
          <p:cNvGrpSpPr/>
          <p:nvPr/>
        </p:nvGrpSpPr>
        <p:grpSpPr>
          <a:xfrm>
            <a:off x="16364248" y="99075"/>
            <a:ext cx="1652172" cy="954975"/>
            <a:chOff x="0" y="0"/>
            <a:chExt cx="2202896" cy="1273301"/>
          </a:xfrm>
        </p:grpSpPr>
        <p:sp>
          <p:nvSpPr>
            <p:cNvPr id="10" name="TextBox 10"/>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1" name="TextBox 11"/>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2" name="TextBox 12"/>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3" name="Freeform 13"/>
          <p:cNvSpPr/>
          <p:nvPr/>
        </p:nvSpPr>
        <p:spPr>
          <a:xfrm>
            <a:off x="1194170" y="2321948"/>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3"/>
            <a:stretch>
              <a:fillRect t="-607" b="-607"/>
            </a:stretch>
          </a:blipFill>
        </p:spPr>
        <p:txBody>
          <a:bodyPr/>
          <a:lstStyle/>
          <a:p>
            <a:endParaRPr lang="en-GB"/>
          </a:p>
        </p:txBody>
      </p:sp>
      <p:sp>
        <p:nvSpPr>
          <p:cNvPr id="14" name="Freeform 14"/>
          <p:cNvSpPr/>
          <p:nvPr/>
        </p:nvSpPr>
        <p:spPr>
          <a:xfrm>
            <a:off x="1194170" y="6291852"/>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4"/>
            <a:stretch>
              <a:fillRect t="-189" b="-189"/>
            </a:stretch>
          </a:blipFill>
        </p:spPr>
        <p:txBody>
          <a:bodyPr/>
          <a:lstStyle/>
          <a:p>
            <a:endParaRPr lang="en-GB"/>
          </a:p>
        </p:txBody>
      </p:sp>
      <p:sp>
        <p:nvSpPr>
          <p:cNvPr id="15" name="Freeform 15"/>
          <p:cNvSpPr/>
          <p:nvPr/>
        </p:nvSpPr>
        <p:spPr>
          <a:xfrm>
            <a:off x="3852724" y="2321948"/>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5"/>
            <a:stretch>
              <a:fillRect t="-890" b="-890"/>
            </a:stretch>
          </a:blipFill>
        </p:spPr>
        <p:txBody>
          <a:bodyPr/>
          <a:lstStyle/>
          <a:p>
            <a:endParaRPr lang="en-GB"/>
          </a:p>
        </p:txBody>
      </p:sp>
      <p:sp>
        <p:nvSpPr>
          <p:cNvPr id="16" name="Freeform 16"/>
          <p:cNvSpPr/>
          <p:nvPr/>
        </p:nvSpPr>
        <p:spPr>
          <a:xfrm>
            <a:off x="3852724" y="6291852"/>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6"/>
            <a:stretch>
              <a:fillRect l="-2967" r="-2967"/>
            </a:stretch>
          </a:blipFill>
        </p:spPr>
        <p:txBody>
          <a:bodyPr/>
          <a:lstStyle/>
          <a:p>
            <a:endParaRPr lang="en-GB"/>
          </a:p>
        </p:txBody>
      </p:sp>
      <p:sp>
        <p:nvSpPr>
          <p:cNvPr id="17" name="Freeform 17"/>
          <p:cNvSpPr/>
          <p:nvPr/>
        </p:nvSpPr>
        <p:spPr>
          <a:xfrm>
            <a:off x="6515764" y="2321948"/>
            <a:ext cx="2550944" cy="3850482"/>
          </a:xfrm>
          <a:custGeom>
            <a:avLst/>
            <a:gdLst/>
            <a:ahLst/>
            <a:cxnLst/>
            <a:rect l="l" t="t" r="r" b="b"/>
            <a:pathLst>
              <a:path w="2550944" h="3850482">
                <a:moveTo>
                  <a:pt x="0" y="0"/>
                </a:moveTo>
                <a:lnTo>
                  <a:pt x="2550945" y="0"/>
                </a:lnTo>
                <a:lnTo>
                  <a:pt x="2550945" y="3850482"/>
                </a:lnTo>
                <a:lnTo>
                  <a:pt x="0" y="3850482"/>
                </a:lnTo>
                <a:lnTo>
                  <a:pt x="0" y="0"/>
                </a:lnTo>
                <a:close/>
              </a:path>
            </a:pathLst>
          </a:custGeom>
          <a:blipFill>
            <a:blip r:embed="rId7"/>
            <a:stretch>
              <a:fillRect l="-9416" r="-9416"/>
            </a:stretch>
          </a:blipFill>
        </p:spPr>
        <p:txBody>
          <a:bodyPr/>
          <a:lstStyle/>
          <a:p>
            <a:endParaRPr lang="en-GB"/>
          </a:p>
        </p:txBody>
      </p:sp>
      <p:sp>
        <p:nvSpPr>
          <p:cNvPr id="18" name="Freeform 18"/>
          <p:cNvSpPr/>
          <p:nvPr/>
        </p:nvSpPr>
        <p:spPr>
          <a:xfrm>
            <a:off x="6515764" y="6291852"/>
            <a:ext cx="2550944" cy="3850482"/>
          </a:xfrm>
          <a:custGeom>
            <a:avLst/>
            <a:gdLst/>
            <a:ahLst/>
            <a:cxnLst/>
            <a:rect l="l" t="t" r="r" b="b"/>
            <a:pathLst>
              <a:path w="2550944" h="3850482">
                <a:moveTo>
                  <a:pt x="0" y="0"/>
                </a:moveTo>
                <a:lnTo>
                  <a:pt x="2550945" y="0"/>
                </a:lnTo>
                <a:lnTo>
                  <a:pt x="2550945" y="3850482"/>
                </a:lnTo>
                <a:lnTo>
                  <a:pt x="0" y="3850482"/>
                </a:lnTo>
                <a:lnTo>
                  <a:pt x="0" y="0"/>
                </a:lnTo>
                <a:close/>
              </a:path>
            </a:pathLst>
          </a:custGeom>
          <a:blipFill>
            <a:blip r:embed="rId8"/>
            <a:stretch>
              <a:fillRect t="-328" b="-328"/>
            </a:stretch>
          </a:blipFill>
        </p:spPr>
        <p:txBody>
          <a:bodyPr/>
          <a:lstStyle/>
          <a:p>
            <a:endParaRPr lang="en-GB"/>
          </a:p>
        </p:txBody>
      </p:sp>
      <p:sp>
        <p:nvSpPr>
          <p:cNvPr id="19" name="Freeform 19"/>
          <p:cNvSpPr/>
          <p:nvPr/>
        </p:nvSpPr>
        <p:spPr>
          <a:xfrm>
            <a:off x="9178804" y="2321948"/>
            <a:ext cx="2550944" cy="3850482"/>
          </a:xfrm>
          <a:custGeom>
            <a:avLst/>
            <a:gdLst/>
            <a:ahLst/>
            <a:cxnLst/>
            <a:rect l="l" t="t" r="r" b="b"/>
            <a:pathLst>
              <a:path w="2550944" h="3850482">
                <a:moveTo>
                  <a:pt x="0" y="0"/>
                </a:moveTo>
                <a:lnTo>
                  <a:pt x="2550945" y="0"/>
                </a:lnTo>
                <a:lnTo>
                  <a:pt x="2550945" y="3850482"/>
                </a:lnTo>
                <a:lnTo>
                  <a:pt x="0" y="3850482"/>
                </a:lnTo>
                <a:lnTo>
                  <a:pt x="0" y="0"/>
                </a:lnTo>
                <a:close/>
              </a:path>
            </a:pathLst>
          </a:custGeom>
          <a:blipFill>
            <a:blip r:embed="rId9"/>
            <a:stretch>
              <a:fillRect t="-890" b="-890"/>
            </a:stretch>
          </a:blipFill>
        </p:spPr>
        <p:txBody>
          <a:bodyPr/>
          <a:lstStyle/>
          <a:p>
            <a:endParaRPr lang="en-GB"/>
          </a:p>
        </p:txBody>
      </p:sp>
      <p:sp>
        <p:nvSpPr>
          <p:cNvPr id="20" name="Freeform 20"/>
          <p:cNvSpPr/>
          <p:nvPr/>
        </p:nvSpPr>
        <p:spPr>
          <a:xfrm>
            <a:off x="9178804" y="6291852"/>
            <a:ext cx="2550944" cy="3850482"/>
          </a:xfrm>
          <a:custGeom>
            <a:avLst/>
            <a:gdLst/>
            <a:ahLst/>
            <a:cxnLst/>
            <a:rect l="l" t="t" r="r" b="b"/>
            <a:pathLst>
              <a:path w="2550944" h="3850482">
                <a:moveTo>
                  <a:pt x="0" y="0"/>
                </a:moveTo>
                <a:lnTo>
                  <a:pt x="2550945" y="0"/>
                </a:lnTo>
                <a:lnTo>
                  <a:pt x="2550945" y="3850482"/>
                </a:lnTo>
                <a:lnTo>
                  <a:pt x="0" y="3850482"/>
                </a:lnTo>
                <a:lnTo>
                  <a:pt x="0" y="0"/>
                </a:lnTo>
                <a:close/>
              </a:path>
            </a:pathLst>
          </a:custGeom>
          <a:blipFill>
            <a:blip r:embed="rId10"/>
            <a:stretch>
              <a:fillRect t="-890" b="-890"/>
            </a:stretch>
          </a:blipFill>
        </p:spPr>
        <p:txBody>
          <a:bodyPr/>
          <a:lstStyle/>
          <a:p>
            <a:endParaRPr lang="en-GB"/>
          </a:p>
        </p:txBody>
      </p:sp>
      <p:sp>
        <p:nvSpPr>
          <p:cNvPr id="21" name="Freeform 21"/>
          <p:cNvSpPr/>
          <p:nvPr/>
        </p:nvSpPr>
        <p:spPr>
          <a:xfrm>
            <a:off x="11841845" y="2321948"/>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11"/>
            <a:stretch>
              <a:fillRect l="-3379" r="-3379"/>
            </a:stretch>
          </a:blipFill>
        </p:spPr>
        <p:txBody>
          <a:bodyPr/>
          <a:lstStyle/>
          <a:p>
            <a:endParaRPr lang="en-GB"/>
          </a:p>
        </p:txBody>
      </p:sp>
      <p:sp>
        <p:nvSpPr>
          <p:cNvPr id="22" name="Freeform 22"/>
          <p:cNvSpPr/>
          <p:nvPr/>
        </p:nvSpPr>
        <p:spPr>
          <a:xfrm>
            <a:off x="11841845" y="6291852"/>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12"/>
            <a:stretch>
              <a:fillRect t="-1757" b="-1757"/>
            </a:stretch>
          </a:blipFill>
        </p:spPr>
        <p:txBody>
          <a:bodyPr/>
          <a:lstStyle/>
          <a:p>
            <a:endParaRPr lang="en-GB"/>
          </a:p>
        </p:txBody>
      </p:sp>
      <p:sp>
        <p:nvSpPr>
          <p:cNvPr id="23" name="Freeform 23"/>
          <p:cNvSpPr/>
          <p:nvPr/>
        </p:nvSpPr>
        <p:spPr>
          <a:xfrm>
            <a:off x="14504885" y="2303212"/>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13"/>
            <a:stretch>
              <a:fillRect l="-1595" r="-1595"/>
            </a:stretch>
          </a:blipFill>
        </p:spPr>
        <p:txBody>
          <a:bodyPr/>
          <a:lstStyle/>
          <a:p>
            <a:endParaRPr lang="en-GB"/>
          </a:p>
        </p:txBody>
      </p:sp>
      <p:sp>
        <p:nvSpPr>
          <p:cNvPr id="24" name="Freeform 24"/>
          <p:cNvSpPr/>
          <p:nvPr/>
        </p:nvSpPr>
        <p:spPr>
          <a:xfrm>
            <a:off x="14504885" y="6291852"/>
            <a:ext cx="2550944" cy="3850482"/>
          </a:xfrm>
          <a:custGeom>
            <a:avLst/>
            <a:gdLst/>
            <a:ahLst/>
            <a:cxnLst/>
            <a:rect l="l" t="t" r="r" b="b"/>
            <a:pathLst>
              <a:path w="2550944" h="3850482">
                <a:moveTo>
                  <a:pt x="0" y="0"/>
                </a:moveTo>
                <a:lnTo>
                  <a:pt x="2550944" y="0"/>
                </a:lnTo>
                <a:lnTo>
                  <a:pt x="2550944" y="3850482"/>
                </a:lnTo>
                <a:lnTo>
                  <a:pt x="0" y="3850482"/>
                </a:lnTo>
                <a:lnTo>
                  <a:pt x="0" y="0"/>
                </a:lnTo>
                <a:close/>
              </a:path>
            </a:pathLst>
          </a:custGeom>
          <a:blipFill>
            <a:blip r:embed="rId14"/>
            <a:stretch>
              <a:fillRect t="-476" b="-476"/>
            </a:stretch>
          </a:blipFill>
        </p:spPr>
        <p:txBody>
          <a:bodyPr/>
          <a:lstStyle/>
          <a:p>
            <a:endParaRPr lang="en-GB"/>
          </a:p>
        </p:txBody>
      </p:sp>
      <p:sp>
        <p:nvSpPr>
          <p:cNvPr id="25" name="TextBox 25"/>
          <p:cNvSpPr txBox="1"/>
          <p:nvPr/>
        </p:nvSpPr>
        <p:spPr>
          <a:xfrm>
            <a:off x="318452" y="1515660"/>
            <a:ext cx="17697968" cy="521336"/>
          </a:xfrm>
          <a:prstGeom prst="rect">
            <a:avLst/>
          </a:prstGeom>
        </p:spPr>
        <p:txBody>
          <a:bodyPr lIns="0" tIns="0" rIns="0" bIns="0" rtlCol="0" anchor="t">
            <a:spAutoFit/>
          </a:bodyPr>
          <a:lstStyle/>
          <a:p>
            <a:pPr algn="l">
              <a:lnSpc>
                <a:spcPts val="4339"/>
              </a:lnSpc>
              <a:spcBef>
                <a:spcPct val="0"/>
              </a:spcBef>
            </a:pPr>
            <a:r>
              <a:rPr lang="en-US" sz="3099">
                <a:solidFill>
                  <a:srgbClr val="000000"/>
                </a:solidFill>
                <a:latin typeface="Roboto Slab"/>
                <a:ea typeface="Roboto Slab"/>
                <a:cs typeface="Roboto Slab"/>
                <a:sym typeface="Roboto Slab"/>
              </a:rPr>
              <a:t>All the best writers are readers too! Use these books to find inspiration for your story or poem.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3" name="TextBox 3"/>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4" name="TextBox 4"/>
          <p:cNvSpPr txBox="1"/>
          <p:nvPr/>
        </p:nvSpPr>
        <p:spPr>
          <a:xfrm>
            <a:off x="318452" y="1515660"/>
            <a:ext cx="17697968" cy="521336"/>
          </a:xfrm>
          <a:prstGeom prst="rect">
            <a:avLst/>
          </a:prstGeom>
        </p:spPr>
        <p:txBody>
          <a:bodyPr lIns="0" tIns="0" rIns="0" bIns="0" rtlCol="0" anchor="t">
            <a:spAutoFit/>
          </a:bodyPr>
          <a:lstStyle/>
          <a:p>
            <a:pPr algn="l">
              <a:lnSpc>
                <a:spcPts val="4339"/>
              </a:lnSpc>
              <a:spcBef>
                <a:spcPct val="0"/>
              </a:spcBef>
            </a:pPr>
            <a:r>
              <a:rPr lang="en-US" sz="3099">
                <a:solidFill>
                  <a:srgbClr val="000000"/>
                </a:solidFill>
                <a:latin typeface="Roboto Slab"/>
                <a:ea typeface="Roboto Slab"/>
                <a:cs typeface="Roboto Slab"/>
                <a:sym typeface="Roboto Slab"/>
              </a:rPr>
              <a:t>All the best writers are readers too! Use these books to find inspiration for your story or poem.</a:t>
            </a:r>
          </a:p>
        </p:txBody>
      </p:sp>
      <p:grpSp>
        <p:nvGrpSpPr>
          <p:cNvPr id="5" name="Group 5"/>
          <p:cNvGrpSpPr/>
          <p:nvPr/>
        </p:nvGrpSpPr>
        <p:grpSpPr>
          <a:xfrm>
            <a:off x="0" y="0"/>
            <a:ext cx="18288000" cy="1241975"/>
            <a:chOff x="0" y="0"/>
            <a:chExt cx="4816593" cy="327105"/>
          </a:xfrm>
        </p:grpSpPr>
        <p:sp>
          <p:nvSpPr>
            <p:cNvPr id="6" name="Freeform 6"/>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7" name="TextBox 7"/>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8" name="Freeform 8"/>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9" name="TextBox 9"/>
          <p:cNvSpPr txBox="1"/>
          <p:nvPr/>
        </p:nvSpPr>
        <p:spPr>
          <a:xfrm>
            <a:off x="472475" y="11795"/>
            <a:ext cx="1140057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Reading Recommendations</a:t>
            </a:r>
          </a:p>
        </p:txBody>
      </p:sp>
      <p:grpSp>
        <p:nvGrpSpPr>
          <p:cNvPr id="10" name="Group 10"/>
          <p:cNvGrpSpPr/>
          <p:nvPr/>
        </p:nvGrpSpPr>
        <p:grpSpPr>
          <a:xfrm>
            <a:off x="16364248" y="99075"/>
            <a:ext cx="1652172" cy="954975"/>
            <a:chOff x="0" y="0"/>
            <a:chExt cx="2202896" cy="1273301"/>
          </a:xfrm>
        </p:grpSpPr>
        <p:sp>
          <p:nvSpPr>
            <p:cNvPr id="11" name="TextBox 11"/>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2" name="TextBox 12"/>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3" name="TextBox 13"/>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4" name="Freeform 14"/>
          <p:cNvSpPr/>
          <p:nvPr/>
        </p:nvSpPr>
        <p:spPr>
          <a:xfrm>
            <a:off x="1194170" y="2303212"/>
            <a:ext cx="2557056" cy="3859707"/>
          </a:xfrm>
          <a:custGeom>
            <a:avLst/>
            <a:gdLst/>
            <a:ahLst/>
            <a:cxnLst/>
            <a:rect l="l" t="t" r="r" b="b"/>
            <a:pathLst>
              <a:path w="2557056" h="3859707">
                <a:moveTo>
                  <a:pt x="0" y="0"/>
                </a:moveTo>
                <a:lnTo>
                  <a:pt x="2557056" y="0"/>
                </a:lnTo>
                <a:lnTo>
                  <a:pt x="2557056" y="3859707"/>
                </a:lnTo>
                <a:lnTo>
                  <a:pt x="0" y="3859707"/>
                </a:lnTo>
                <a:lnTo>
                  <a:pt x="0" y="0"/>
                </a:lnTo>
                <a:close/>
              </a:path>
            </a:pathLst>
          </a:custGeom>
          <a:blipFill>
            <a:blip r:embed="rId3"/>
            <a:stretch>
              <a:fillRect t="-890" b="-890"/>
            </a:stretch>
          </a:blipFill>
        </p:spPr>
        <p:txBody>
          <a:bodyPr/>
          <a:lstStyle/>
          <a:p>
            <a:endParaRPr lang="en-GB"/>
          </a:p>
        </p:txBody>
      </p:sp>
      <p:sp>
        <p:nvSpPr>
          <p:cNvPr id="15" name="Freeform 15"/>
          <p:cNvSpPr/>
          <p:nvPr/>
        </p:nvSpPr>
        <p:spPr>
          <a:xfrm>
            <a:off x="1194170" y="6282628"/>
            <a:ext cx="2557056" cy="3859707"/>
          </a:xfrm>
          <a:custGeom>
            <a:avLst/>
            <a:gdLst/>
            <a:ahLst/>
            <a:cxnLst/>
            <a:rect l="l" t="t" r="r" b="b"/>
            <a:pathLst>
              <a:path w="2557056" h="3859707">
                <a:moveTo>
                  <a:pt x="0" y="0"/>
                </a:moveTo>
                <a:lnTo>
                  <a:pt x="2557056" y="0"/>
                </a:lnTo>
                <a:lnTo>
                  <a:pt x="2557056" y="3859706"/>
                </a:lnTo>
                <a:lnTo>
                  <a:pt x="0" y="3859706"/>
                </a:lnTo>
                <a:lnTo>
                  <a:pt x="0" y="0"/>
                </a:lnTo>
                <a:close/>
              </a:path>
            </a:pathLst>
          </a:custGeom>
          <a:blipFill>
            <a:blip r:embed="rId4"/>
            <a:stretch>
              <a:fillRect l="-3379" r="-3379"/>
            </a:stretch>
          </a:blipFill>
        </p:spPr>
        <p:txBody>
          <a:bodyPr/>
          <a:lstStyle/>
          <a:p>
            <a:endParaRPr lang="en-GB"/>
          </a:p>
        </p:txBody>
      </p:sp>
      <p:sp>
        <p:nvSpPr>
          <p:cNvPr id="16" name="Freeform 16"/>
          <p:cNvSpPr/>
          <p:nvPr/>
        </p:nvSpPr>
        <p:spPr>
          <a:xfrm>
            <a:off x="3859093" y="2303212"/>
            <a:ext cx="2557056" cy="3859707"/>
          </a:xfrm>
          <a:custGeom>
            <a:avLst/>
            <a:gdLst/>
            <a:ahLst/>
            <a:cxnLst/>
            <a:rect l="l" t="t" r="r" b="b"/>
            <a:pathLst>
              <a:path w="2557056" h="3859707">
                <a:moveTo>
                  <a:pt x="0" y="0"/>
                </a:moveTo>
                <a:lnTo>
                  <a:pt x="2557056" y="0"/>
                </a:lnTo>
                <a:lnTo>
                  <a:pt x="2557056" y="3859707"/>
                </a:lnTo>
                <a:lnTo>
                  <a:pt x="0" y="3859707"/>
                </a:lnTo>
                <a:lnTo>
                  <a:pt x="0" y="0"/>
                </a:lnTo>
                <a:close/>
              </a:path>
            </a:pathLst>
          </a:custGeom>
          <a:blipFill>
            <a:blip r:embed="rId5"/>
            <a:stretch>
              <a:fillRect t="-1176" b="-1176"/>
            </a:stretch>
          </a:blipFill>
        </p:spPr>
        <p:txBody>
          <a:bodyPr/>
          <a:lstStyle/>
          <a:p>
            <a:endParaRPr lang="en-GB"/>
          </a:p>
        </p:txBody>
      </p:sp>
      <p:sp>
        <p:nvSpPr>
          <p:cNvPr id="17" name="Freeform 17"/>
          <p:cNvSpPr/>
          <p:nvPr/>
        </p:nvSpPr>
        <p:spPr>
          <a:xfrm>
            <a:off x="3859093" y="6282628"/>
            <a:ext cx="2557056" cy="3859707"/>
          </a:xfrm>
          <a:custGeom>
            <a:avLst/>
            <a:gdLst/>
            <a:ahLst/>
            <a:cxnLst/>
            <a:rect l="l" t="t" r="r" b="b"/>
            <a:pathLst>
              <a:path w="2557056" h="3859707">
                <a:moveTo>
                  <a:pt x="0" y="0"/>
                </a:moveTo>
                <a:lnTo>
                  <a:pt x="2557056" y="0"/>
                </a:lnTo>
                <a:lnTo>
                  <a:pt x="2557056" y="3859706"/>
                </a:lnTo>
                <a:lnTo>
                  <a:pt x="0" y="3859706"/>
                </a:lnTo>
                <a:lnTo>
                  <a:pt x="0" y="0"/>
                </a:lnTo>
                <a:close/>
              </a:path>
            </a:pathLst>
          </a:custGeom>
          <a:blipFill>
            <a:blip r:embed="rId6"/>
            <a:stretch>
              <a:fillRect t="-890" b="-890"/>
            </a:stretch>
          </a:blipFill>
        </p:spPr>
        <p:txBody>
          <a:bodyPr/>
          <a:lstStyle/>
          <a:p>
            <a:endParaRPr lang="en-GB"/>
          </a:p>
        </p:txBody>
      </p:sp>
      <p:sp>
        <p:nvSpPr>
          <p:cNvPr id="18" name="Freeform 18"/>
          <p:cNvSpPr/>
          <p:nvPr/>
        </p:nvSpPr>
        <p:spPr>
          <a:xfrm>
            <a:off x="6528513" y="2303212"/>
            <a:ext cx="2557056" cy="3859707"/>
          </a:xfrm>
          <a:custGeom>
            <a:avLst/>
            <a:gdLst/>
            <a:ahLst/>
            <a:cxnLst/>
            <a:rect l="l" t="t" r="r" b="b"/>
            <a:pathLst>
              <a:path w="2557056" h="3859707">
                <a:moveTo>
                  <a:pt x="0" y="0"/>
                </a:moveTo>
                <a:lnTo>
                  <a:pt x="2557056" y="0"/>
                </a:lnTo>
                <a:lnTo>
                  <a:pt x="2557056" y="3859707"/>
                </a:lnTo>
                <a:lnTo>
                  <a:pt x="0" y="3859707"/>
                </a:lnTo>
                <a:lnTo>
                  <a:pt x="0" y="0"/>
                </a:lnTo>
                <a:close/>
              </a:path>
            </a:pathLst>
          </a:custGeom>
          <a:blipFill>
            <a:blip r:embed="rId7"/>
            <a:stretch>
              <a:fillRect t="-890" b="-890"/>
            </a:stretch>
          </a:blipFill>
        </p:spPr>
        <p:txBody>
          <a:bodyPr/>
          <a:lstStyle/>
          <a:p>
            <a:endParaRPr lang="en-GB"/>
          </a:p>
        </p:txBody>
      </p:sp>
      <p:sp>
        <p:nvSpPr>
          <p:cNvPr id="19" name="Freeform 19"/>
          <p:cNvSpPr/>
          <p:nvPr/>
        </p:nvSpPr>
        <p:spPr>
          <a:xfrm>
            <a:off x="9197934" y="2303212"/>
            <a:ext cx="2557056" cy="3859707"/>
          </a:xfrm>
          <a:custGeom>
            <a:avLst/>
            <a:gdLst/>
            <a:ahLst/>
            <a:cxnLst/>
            <a:rect l="l" t="t" r="r" b="b"/>
            <a:pathLst>
              <a:path w="2557056" h="3859707">
                <a:moveTo>
                  <a:pt x="0" y="0"/>
                </a:moveTo>
                <a:lnTo>
                  <a:pt x="2557055" y="0"/>
                </a:lnTo>
                <a:lnTo>
                  <a:pt x="2557055" y="3859707"/>
                </a:lnTo>
                <a:lnTo>
                  <a:pt x="0" y="3859707"/>
                </a:lnTo>
                <a:lnTo>
                  <a:pt x="0" y="0"/>
                </a:lnTo>
                <a:close/>
              </a:path>
            </a:pathLst>
          </a:custGeom>
          <a:blipFill>
            <a:blip r:embed="rId8"/>
            <a:stretch>
              <a:fillRect t="-890" b="-890"/>
            </a:stretch>
          </a:blipFill>
        </p:spPr>
        <p:txBody>
          <a:bodyPr/>
          <a:lstStyle/>
          <a:p>
            <a:endParaRPr lang="en-GB"/>
          </a:p>
        </p:txBody>
      </p:sp>
      <p:sp>
        <p:nvSpPr>
          <p:cNvPr id="20" name="Freeform 20"/>
          <p:cNvSpPr/>
          <p:nvPr/>
        </p:nvSpPr>
        <p:spPr>
          <a:xfrm>
            <a:off x="9197934" y="6282628"/>
            <a:ext cx="2557056" cy="3859707"/>
          </a:xfrm>
          <a:custGeom>
            <a:avLst/>
            <a:gdLst/>
            <a:ahLst/>
            <a:cxnLst/>
            <a:rect l="l" t="t" r="r" b="b"/>
            <a:pathLst>
              <a:path w="2557056" h="3859707">
                <a:moveTo>
                  <a:pt x="0" y="0"/>
                </a:moveTo>
                <a:lnTo>
                  <a:pt x="2557055" y="0"/>
                </a:lnTo>
                <a:lnTo>
                  <a:pt x="2557055" y="3859706"/>
                </a:lnTo>
                <a:lnTo>
                  <a:pt x="0" y="3859706"/>
                </a:lnTo>
                <a:lnTo>
                  <a:pt x="0" y="0"/>
                </a:lnTo>
                <a:close/>
              </a:path>
            </a:pathLst>
          </a:custGeom>
          <a:blipFill>
            <a:blip r:embed="rId9"/>
            <a:stretch>
              <a:fillRect l="-360" r="-360"/>
            </a:stretch>
          </a:blipFill>
        </p:spPr>
        <p:txBody>
          <a:bodyPr/>
          <a:lstStyle/>
          <a:p>
            <a:endParaRPr lang="en-GB"/>
          </a:p>
        </p:txBody>
      </p:sp>
      <p:sp>
        <p:nvSpPr>
          <p:cNvPr id="21" name="Freeform 21"/>
          <p:cNvSpPr/>
          <p:nvPr/>
        </p:nvSpPr>
        <p:spPr>
          <a:xfrm>
            <a:off x="11867354" y="2303212"/>
            <a:ext cx="2557056" cy="3859707"/>
          </a:xfrm>
          <a:custGeom>
            <a:avLst/>
            <a:gdLst/>
            <a:ahLst/>
            <a:cxnLst/>
            <a:rect l="l" t="t" r="r" b="b"/>
            <a:pathLst>
              <a:path w="2557056" h="3859707">
                <a:moveTo>
                  <a:pt x="0" y="0"/>
                </a:moveTo>
                <a:lnTo>
                  <a:pt x="2557056" y="0"/>
                </a:lnTo>
                <a:lnTo>
                  <a:pt x="2557056" y="3859707"/>
                </a:lnTo>
                <a:lnTo>
                  <a:pt x="0" y="3859707"/>
                </a:lnTo>
                <a:lnTo>
                  <a:pt x="0" y="0"/>
                </a:lnTo>
                <a:close/>
              </a:path>
            </a:pathLst>
          </a:custGeom>
          <a:blipFill>
            <a:blip r:embed="rId10"/>
            <a:stretch>
              <a:fillRect t="-890" b="-890"/>
            </a:stretch>
          </a:blipFill>
        </p:spPr>
        <p:txBody>
          <a:bodyPr/>
          <a:lstStyle/>
          <a:p>
            <a:endParaRPr lang="en-GB"/>
          </a:p>
        </p:txBody>
      </p:sp>
      <p:sp>
        <p:nvSpPr>
          <p:cNvPr id="22" name="Freeform 22"/>
          <p:cNvSpPr/>
          <p:nvPr/>
        </p:nvSpPr>
        <p:spPr>
          <a:xfrm>
            <a:off x="14536774" y="2284431"/>
            <a:ext cx="2557056" cy="3859707"/>
          </a:xfrm>
          <a:custGeom>
            <a:avLst/>
            <a:gdLst/>
            <a:ahLst/>
            <a:cxnLst/>
            <a:rect l="l" t="t" r="r" b="b"/>
            <a:pathLst>
              <a:path w="2557056" h="3859707">
                <a:moveTo>
                  <a:pt x="0" y="0"/>
                </a:moveTo>
                <a:lnTo>
                  <a:pt x="2557056" y="0"/>
                </a:lnTo>
                <a:lnTo>
                  <a:pt x="2557056" y="3859707"/>
                </a:lnTo>
                <a:lnTo>
                  <a:pt x="0" y="3859707"/>
                </a:lnTo>
                <a:lnTo>
                  <a:pt x="0" y="0"/>
                </a:lnTo>
                <a:close/>
              </a:path>
            </a:pathLst>
          </a:custGeom>
          <a:blipFill>
            <a:blip r:embed="rId11"/>
            <a:stretch>
              <a:fillRect t="-3115" b="-3115"/>
            </a:stretch>
          </a:blipFill>
        </p:spPr>
        <p:txBody>
          <a:bodyPr/>
          <a:lstStyle/>
          <a:p>
            <a:endParaRPr lang="en-GB"/>
          </a:p>
        </p:txBody>
      </p:sp>
      <p:sp>
        <p:nvSpPr>
          <p:cNvPr id="23" name="Freeform 23"/>
          <p:cNvSpPr/>
          <p:nvPr/>
        </p:nvSpPr>
        <p:spPr>
          <a:xfrm>
            <a:off x="14536774" y="6282628"/>
            <a:ext cx="2557056" cy="3859707"/>
          </a:xfrm>
          <a:custGeom>
            <a:avLst/>
            <a:gdLst/>
            <a:ahLst/>
            <a:cxnLst/>
            <a:rect l="l" t="t" r="r" b="b"/>
            <a:pathLst>
              <a:path w="2557056" h="3859707">
                <a:moveTo>
                  <a:pt x="0" y="0"/>
                </a:moveTo>
                <a:lnTo>
                  <a:pt x="2557056" y="0"/>
                </a:lnTo>
                <a:lnTo>
                  <a:pt x="2557056" y="3859706"/>
                </a:lnTo>
                <a:lnTo>
                  <a:pt x="0" y="3859706"/>
                </a:lnTo>
                <a:lnTo>
                  <a:pt x="0" y="0"/>
                </a:lnTo>
                <a:close/>
              </a:path>
            </a:pathLst>
          </a:custGeom>
          <a:blipFill>
            <a:blip r:embed="rId12"/>
            <a:stretch>
              <a:fillRect l="-497" r="-497"/>
            </a:stretch>
          </a:blipFill>
        </p:spPr>
        <p:txBody>
          <a:bodyPr/>
          <a:lstStyle/>
          <a:p>
            <a:endParaRPr lang="en-GB"/>
          </a:p>
        </p:txBody>
      </p:sp>
      <p:sp>
        <p:nvSpPr>
          <p:cNvPr id="24" name="Freeform 24"/>
          <p:cNvSpPr/>
          <p:nvPr/>
        </p:nvSpPr>
        <p:spPr>
          <a:xfrm>
            <a:off x="6528513" y="6282628"/>
            <a:ext cx="2557056" cy="3859707"/>
          </a:xfrm>
          <a:custGeom>
            <a:avLst/>
            <a:gdLst/>
            <a:ahLst/>
            <a:cxnLst/>
            <a:rect l="l" t="t" r="r" b="b"/>
            <a:pathLst>
              <a:path w="2557056" h="3859707">
                <a:moveTo>
                  <a:pt x="0" y="0"/>
                </a:moveTo>
                <a:lnTo>
                  <a:pt x="2557056" y="0"/>
                </a:lnTo>
                <a:lnTo>
                  <a:pt x="2557056" y="3859706"/>
                </a:lnTo>
                <a:lnTo>
                  <a:pt x="0" y="3859706"/>
                </a:lnTo>
                <a:lnTo>
                  <a:pt x="0" y="0"/>
                </a:lnTo>
                <a:close/>
              </a:path>
            </a:pathLst>
          </a:custGeom>
          <a:blipFill>
            <a:blip r:embed="rId13"/>
            <a:stretch>
              <a:fillRect l="-2418" r="-2418"/>
            </a:stretch>
          </a:blipFill>
        </p:spPr>
        <p:txBody>
          <a:bodyPr/>
          <a:lstStyle/>
          <a:p>
            <a:endParaRPr lang="en-GB"/>
          </a:p>
        </p:txBody>
      </p:sp>
      <p:sp>
        <p:nvSpPr>
          <p:cNvPr id="25" name="Freeform 25"/>
          <p:cNvSpPr/>
          <p:nvPr/>
        </p:nvSpPr>
        <p:spPr>
          <a:xfrm>
            <a:off x="11873049" y="6282628"/>
            <a:ext cx="2557056" cy="3859707"/>
          </a:xfrm>
          <a:custGeom>
            <a:avLst/>
            <a:gdLst/>
            <a:ahLst/>
            <a:cxnLst/>
            <a:rect l="l" t="t" r="r" b="b"/>
            <a:pathLst>
              <a:path w="2557056" h="3859707">
                <a:moveTo>
                  <a:pt x="0" y="0"/>
                </a:moveTo>
                <a:lnTo>
                  <a:pt x="2557056" y="0"/>
                </a:lnTo>
                <a:lnTo>
                  <a:pt x="2557056" y="3859706"/>
                </a:lnTo>
                <a:lnTo>
                  <a:pt x="0" y="3859706"/>
                </a:lnTo>
                <a:lnTo>
                  <a:pt x="0" y="0"/>
                </a:lnTo>
                <a:close/>
              </a:path>
            </a:pathLst>
          </a:custGeom>
          <a:blipFill>
            <a:blip r:embed="rId14"/>
            <a:stretch>
              <a:fillRect l="-3379" r="-3379"/>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472475" y="2760306"/>
            <a:ext cx="4641331" cy="4123049"/>
          </a:xfrm>
          <a:custGeom>
            <a:avLst/>
            <a:gdLst/>
            <a:ahLst/>
            <a:cxnLst/>
            <a:rect l="l" t="t" r="r" b="b"/>
            <a:pathLst>
              <a:path w="4641331" h="4123049">
                <a:moveTo>
                  <a:pt x="0" y="0"/>
                </a:moveTo>
                <a:lnTo>
                  <a:pt x="4641330" y="0"/>
                </a:lnTo>
                <a:lnTo>
                  <a:pt x="4641330" y="4123048"/>
                </a:lnTo>
                <a:lnTo>
                  <a:pt x="0" y="4123048"/>
                </a:lnTo>
                <a:lnTo>
                  <a:pt x="0" y="0"/>
                </a:lnTo>
                <a:close/>
              </a:path>
            </a:pathLst>
          </a:custGeom>
          <a:blipFill>
            <a:blip r:embed="rId3"/>
            <a:stretch>
              <a:fillRect/>
            </a:stretch>
          </a:blipFill>
        </p:spPr>
        <p:txBody>
          <a:bodyPr/>
          <a:lstStyle/>
          <a:p>
            <a:endParaRPr lang="en-GB"/>
          </a:p>
        </p:txBody>
      </p:sp>
      <p:sp>
        <p:nvSpPr>
          <p:cNvPr id="7" name="Freeform 7"/>
          <p:cNvSpPr/>
          <p:nvPr/>
        </p:nvSpPr>
        <p:spPr>
          <a:xfrm>
            <a:off x="12798030" y="2314263"/>
            <a:ext cx="5293017" cy="5015134"/>
          </a:xfrm>
          <a:custGeom>
            <a:avLst/>
            <a:gdLst/>
            <a:ahLst/>
            <a:cxnLst/>
            <a:rect l="l" t="t" r="r" b="b"/>
            <a:pathLst>
              <a:path w="5293017" h="5015134">
                <a:moveTo>
                  <a:pt x="0" y="0"/>
                </a:moveTo>
                <a:lnTo>
                  <a:pt x="5293017" y="0"/>
                </a:lnTo>
                <a:lnTo>
                  <a:pt x="5293017" y="5015134"/>
                </a:lnTo>
                <a:lnTo>
                  <a:pt x="0" y="5015134"/>
                </a:lnTo>
                <a:lnTo>
                  <a:pt x="0" y="0"/>
                </a:lnTo>
                <a:close/>
              </a:path>
            </a:pathLst>
          </a:custGeom>
          <a:blipFill>
            <a:blip r:embed="rId4"/>
            <a:stretch>
              <a:fillRect/>
            </a:stretch>
          </a:blipFill>
        </p:spPr>
        <p:txBody>
          <a:bodyPr/>
          <a:lstStyle/>
          <a:p>
            <a:endParaRPr lang="en-GB"/>
          </a:p>
        </p:txBody>
      </p:sp>
      <p:sp>
        <p:nvSpPr>
          <p:cNvPr id="8" name="Freeform 8"/>
          <p:cNvSpPr/>
          <p:nvPr/>
        </p:nvSpPr>
        <p:spPr>
          <a:xfrm>
            <a:off x="6518675" y="6189306"/>
            <a:ext cx="5250649" cy="4097694"/>
          </a:xfrm>
          <a:custGeom>
            <a:avLst/>
            <a:gdLst/>
            <a:ahLst/>
            <a:cxnLst/>
            <a:rect l="l" t="t" r="r" b="b"/>
            <a:pathLst>
              <a:path w="5250649" h="4097694">
                <a:moveTo>
                  <a:pt x="0" y="0"/>
                </a:moveTo>
                <a:lnTo>
                  <a:pt x="5250650" y="0"/>
                </a:lnTo>
                <a:lnTo>
                  <a:pt x="5250650" y="4097694"/>
                </a:lnTo>
                <a:lnTo>
                  <a:pt x="0" y="4097694"/>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0" name="TextBox 10"/>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1" name="TextBox 11"/>
          <p:cNvSpPr txBox="1"/>
          <p:nvPr/>
        </p:nvSpPr>
        <p:spPr>
          <a:xfrm>
            <a:off x="472475" y="1591860"/>
            <a:ext cx="17343050" cy="606425"/>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Roboto Slab"/>
                <a:ea typeface="Roboto Slab"/>
                <a:cs typeface="Roboto Slab"/>
                <a:sym typeface="Roboto Slab"/>
              </a:rPr>
              <a:t>This year, we are inspired by the sources that brighten our world and our theme is:</a:t>
            </a:r>
          </a:p>
        </p:txBody>
      </p:sp>
      <p:sp>
        <p:nvSpPr>
          <p:cNvPr id="12" name="TextBox 12"/>
          <p:cNvSpPr txBox="1"/>
          <p:nvPr/>
        </p:nvSpPr>
        <p:spPr>
          <a:xfrm>
            <a:off x="472475" y="11795"/>
            <a:ext cx="6244891"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The Light</a:t>
            </a:r>
          </a:p>
        </p:txBody>
      </p:sp>
      <p:grpSp>
        <p:nvGrpSpPr>
          <p:cNvPr id="13" name="Group 13"/>
          <p:cNvGrpSpPr/>
          <p:nvPr/>
        </p:nvGrpSpPr>
        <p:grpSpPr>
          <a:xfrm>
            <a:off x="16364248" y="99075"/>
            <a:ext cx="1652172" cy="954975"/>
            <a:chOff x="0" y="0"/>
            <a:chExt cx="2202896" cy="1273301"/>
          </a:xfrm>
        </p:grpSpPr>
        <p:sp>
          <p:nvSpPr>
            <p:cNvPr id="14" name="TextBox 14"/>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5" name="TextBox 15"/>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6" name="TextBox 16"/>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7" name="TextBox 17"/>
          <p:cNvSpPr txBox="1"/>
          <p:nvPr/>
        </p:nvSpPr>
        <p:spPr>
          <a:xfrm>
            <a:off x="4942067" y="3572521"/>
            <a:ext cx="8232129" cy="2080641"/>
          </a:xfrm>
          <a:prstGeom prst="rect">
            <a:avLst/>
          </a:prstGeom>
        </p:spPr>
        <p:txBody>
          <a:bodyPr wrap="square" lIns="0" tIns="0" rIns="0" bIns="0" rtlCol="0" anchor="t">
            <a:spAutoFit/>
          </a:bodyPr>
          <a:lstStyle/>
          <a:p>
            <a:pPr algn="ctr">
              <a:lnSpc>
                <a:spcPts val="17094"/>
              </a:lnSpc>
              <a:spcBef>
                <a:spcPct val="0"/>
              </a:spcBef>
            </a:pPr>
            <a:r>
              <a:rPr lang="en-US" sz="12210" b="1" dirty="0">
                <a:solidFill>
                  <a:srgbClr val="000000"/>
                </a:solidFill>
                <a:latin typeface="Roboto Slab Bold"/>
                <a:ea typeface="Roboto Slab Bold"/>
                <a:cs typeface="Roboto Slab Bold"/>
                <a:sym typeface="Roboto Slab Bold"/>
              </a:rPr>
              <a:t>The Light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13573515" y="1582335"/>
            <a:ext cx="4232476" cy="4617246"/>
          </a:xfrm>
          <a:custGeom>
            <a:avLst/>
            <a:gdLst/>
            <a:ahLst/>
            <a:cxnLst/>
            <a:rect l="l" t="t" r="r" b="b"/>
            <a:pathLst>
              <a:path w="4232476" h="4617246">
                <a:moveTo>
                  <a:pt x="0" y="0"/>
                </a:moveTo>
                <a:lnTo>
                  <a:pt x="4232476" y="0"/>
                </a:lnTo>
                <a:lnTo>
                  <a:pt x="4232476" y="4617246"/>
                </a:lnTo>
                <a:lnTo>
                  <a:pt x="0" y="4617246"/>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8" name="TextBox 8"/>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9" name="TextBox 9"/>
          <p:cNvSpPr txBox="1"/>
          <p:nvPr/>
        </p:nvSpPr>
        <p:spPr>
          <a:xfrm>
            <a:off x="472475" y="1635125"/>
            <a:ext cx="13554027" cy="3508375"/>
          </a:xfrm>
          <a:prstGeom prst="rect">
            <a:avLst/>
          </a:prstGeom>
        </p:spPr>
        <p:txBody>
          <a:bodyPr lIns="0" tIns="0" rIns="0" bIns="0" rtlCol="0" anchor="t">
            <a:spAutoFit/>
          </a:bodyPr>
          <a:lstStyle/>
          <a:p>
            <a:pPr algn="l">
              <a:lnSpc>
                <a:spcPts val="5600"/>
              </a:lnSpc>
              <a:spcBef>
                <a:spcPct val="0"/>
              </a:spcBef>
            </a:pPr>
            <a:r>
              <a:rPr lang="en-US" sz="4000">
                <a:solidFill>
                  <a:srgbClr val="000000"/>
                </a:solidFill>
                <a:latin typeface="Roboto Slab"/>
                <a:ea typeface="Roboto Slab"/>
                <a:cs typeface="Roboto Slab"/>
                <a:sym typeface="Roboto Slab"/>
              </a:rPr>
              <a:t>Light exists all around us. It can be natural: the sun and the moon, stars in the night sky, lightning in a storm, or a burning fire. Light can also be manmade: lightbulbs, screens, streetlights, lasers or even the Olympic Torch are all types of light that could inspire your story.  </a:t>
            </a:r>
          </a:p>
        </p:txBody>
      </p:sp>
      <p:sp>
        <p:nvSpPr>
          <p:cNvPr id="10" name="TextBox 10"/>
          <p:cNvSpPr txBox="1"/>
          <p:nvPr/>
        </p:nvSpPr>
        <p:spPr>
          <a:xfrm>
            <a:off x="5850268" y="6485331"/>
            <a:ext cx="11955723" cy="2803525"/>
          </a:xfrm>
          <a:prstGeom prst="rect">
            <a:avLst/>
          </a:prstGeom>
        </p:spPr>
        <p:txBody>
          <a:bodyPr lIns="0" tIns="0" rIns="0" bIns="0" rtlCol="0" anchor="t">
            <a:spAutoFit/>
          </a:bodyPr>
          <a:lstStyle/>
          <a:p>
            <a:pPr algn="r">
              <a:lnSpc>
                <a:spcPts val="5600"/>
              </a:lnSpc>
              <a:spcBef>
                <a:spcPct val="0"/>
              </a:spcBef>
            </a:pPr>
            <a:r>
              <a:rPr lang="en-US" sz="4000">
                <a:solidFill>
                  <a:srgbClr val="000000"/>
                </a:solidFill>
                <a:latin typeface="Roboto Slab"/>
                <a:ea typeface="Roboto Slab"/>
                <a:cs typeface="Roboto Slab"/>
                <a:sym typeface="Roboto Slab"/>
              </a:rPr>
              <a:t>What about magical light? The sparkle of fairies, the flames of a fire-breathing dragon, the glow of a mystical object. What could light represent – hope, a special power or a bright new idea? </a:t>
            </a:r>
          </a:p>
        </p:txBody>
      </p:sp>
      <p:sp>
        <p:nvSpPr>
          <p:cNvPr id="11" name="TextBox 11"/>
          <p:cNvSpPr txBox="1"/>
          <p:nvPr/>
        </p:nvSpPr>
        <p:spPr>
          <a:xfrm>
            <a:off x="472475" y="11795"/>
            <a:ext cx="6244891"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The Light</a:t>
            </a:r>
          </a:p>
        </p:txBody>
      </p:sp>
      <p:grpSp>
        <p:nvGrpSpPr>
          <p:cNvPr id="12" name="Group 12"/>
          <p:cNvGrpSpPr/>
          <p:nvPr/>
        </p:nvGrpSpPr>
        <p:grpSpPr>
          <a:xfrm>
            <a:off x="16364248" y="99075"/>
            <a:ext cx="1652172" cy="954975"/>
            <a:chOff x="0" y="0"/>
            <a:chExt cx="2202896" cy="1273301"/>
          </a:xfrm>
        </p:grpSpPr>
        <p:sp>
          <p:nvSpPr>
            <p:cNvPr id="13" name="TextBox 13"/>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4" name="TextBox 14"/>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5" name="TextBox 15"/>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6" name="Freeform 16"/>
          <p:cNvSpPr/>
          <p:nvPr/>
        </p:nvSpPr>
        <p:spPr>
          <a:xfrm rot="-581841">
            <a:off x="1117738" y="5236447"/>
            <a:ext cx="4309615" cy="5387018"/>
          </a:xfrm>
          <a:custGeom>
            <a:avLst/>
            <a:gdLst/>
            <a:ahLst/>
            <a:cxnLst/>
            <a:rect l="l" t="t" r="r" b="b"/>
            <a:pathLst>
              <a:path w="4309615" h="5387018">
                <a:moveTo>
                  <a:pt x="0" y="0"/>
                </a:moveTo>
                <a:lnTo>
                  <a:pt x="4309614" y="0"/>
                </a:lnTo>
                <a:lnTo>
                  <a:pt x="4309614" y="5387018"/>
                </a:lnTo>
                <a:lnTo>
                  <a:pt x="0" y="5387018"/>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151762" y="5921592"/>
            <a:ext cx="4641331" cy="4123049"/>
          </a:xfrm>
          <a:custGeom>
            <a:avLst/>
            <a:gdLst/>
            <a:ahLst/>
            <a:cxnLst/>
            <a:rect l="l" t="t" r="r" b="b"/>
            <a:pathLst>
              <a:path w="4641331" h="4123049">
                <a:moveTo>
                  <a:pt x="0" y="0"/>
                </a:moveTo>
                <a:lnTo>
                  <a:pt x="4641331" y="0"/>
                </a:lnTo>
                <a:lnTo>
                  <a:pt x="4641331" y="4123049"/>
                </a:lnTo>
                <a:lnTo>
                  <a:pt x="0" y="4123049"/>
                </a:lnTo>
                <a:lnTo>
                  <a:pt x="0" y="0"/>
                </a:lnTo>
                <a:close/>
              </a:path>
            </a:pathLst>
          </a:custGeom>
          <a:blipFill>
            <a:blip r:embed="rId3"/>
            <a:stretch>
              <a:fillRect/>
            </a:stretch>
          </a:blipFill>
        </p:spPr>
        <p:txBody>
          <a:bodyPr/>
          <a:lstStyle/>
          <a:p>
            <a:endParaRPr lang="en-GB"/>
          </a:p>
        </p:txBody>
      </p:sp>
      <p:sp>
        <p:nvSpPr>
          <p:cNvPr id="7" name="Freeform 7"/>
          <p:cNvSpPr/>
          <p:nvPr/>
        </p:nvSpPr>
        <p:spPr>
          <a:xfrm>
            <a:off x="12994983" y="1241975"/>
            <a:ext cx="5293017" cy="5015134"/>
          </a:xfrm>
          <a:custGeom>
            <a:avLst/>
            <a:gdLst/>
            <a:ahLst/>
            <a:cxnLst/>
            <a:rect l="l" t="t" r="r" b="b"/>
            <a:pathLst>
              <a:path w="5293017" h="5015134">
                <a:moveTo>
                  <a:pt x="0" y="0"/>
                </a:moveTo>
                <a:lnTo>
                  <a:pt x="5293017" y="0"/>
                </a:lnTo>
                <a:lnTo>
                  <a:pt x="5293017" y="5015134"/>
                </a:lnTo>
                <a:lnTo>
                  <a:pt x="0" y="5015134"/>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472475" y="11795"/>
            <a:ext cx="6244891"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The Light</a:t>
            </a:r>
          </a:p>
        </p:txBody>
      </p:sp>
      <p:sp>
        <p:nvSpPr>
          <p:cNvPr id="9" name="TextBox 9"/>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0" name="TextBox 10"/>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grpSp>
        <p:nvGrpSpPr>
          <p:cNvPr id="11" name="Group 11"/>
          <p:cNvGrpSpPr/>
          <p:nvPr/>
        </p:nvGrpSpPr>
        <p:grpSpPr>
          <a:xfrm>
            <a:off x="16364248" y="99075"/>
            <a:ext cx="1652172" cy="954975"/>
            <a:chOff x="0" y="0"/>
            <a:chExt cx="2202896" cy="1273301"/>
          </a:xfrm>
        </p:grpSpPr>
        <p:sp>
          <p:nvSpPr>
            <p:cNvPr id="12" name="TextBox 12"/>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3" name="TextBox 13"/>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4" name="TextBox 14"/>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5" name="TextBox 15"/>
          <p:cNvSpPr txBox="1"/>
          <p:nvPr/>
        </p:nvSpPr>
        <p:spPr>
          <a:xfrm>
            <a:off x="4649556" y="6180909"/>
            <a:ext cx="13274367" cy="3447808"/>
          </a:xfrm>
          <a:prstGeom prst="rect">
            <a:avLst/>
          </a:prstGeom>
        </p:spPr>
        <p:txBody>
          <a:bodyPr lIns="0" tIns="0" rIns="0" bIns="0" rtlCol="0" anchor="t">
            <a:spAutoFit/>
          </a:bodyPr>
          <a:lstStyle/>
          <a:p>
            <a:pPr algn="r">
              <a:lnSpc>
                <a:spcPts val="5516"/>
              </a:lnSpc>
              <a:spcBef>
                <a:spcPct val="0"/>
              </a:spcBef>
            </a:pPr>
            <a:r>
              <a:rPr lang="en-US" sz="3940">
                <a:solidFill>
                  <a:srgbClr val="000000"/>
                </a:solidFill>
                <a:latin typeface="Roboto Slab"/>
                <a:ea typeface="Roboto Slab"/>
                <a:cs typeface="Roboto Slab"/>
                <a:sym typeface="Roboto Slab"/>
              </a:rPr>
              <a:t>Many events and celebrations use light - Diwali, Bonfire Night, Hanukkah and Christmas all involve lights from candles to fireworks. How and why do these traditions involve light? Are there any other traditions, or even historical events, that also use light? </a:t>
            </a:r>
          </a:p>
        </p:txBody>
      </p:sp>
      <p:sp>
        <p:nvSpPr>
          <p:cNvPr id="16" name="TextBox 16"/>
          <p:cNvSpPr txBox="1"/>
          <p:nvPr/>
        </p:nvSpPr>
        <p:spPr>
          <a:xfrm>
            <a:off x="472475" y="1746541"/>
            <a:ext cx="12899790" cy="3498850"/>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boto Slab"/>
                <a:ea typeface="Roboto Slab"/>
                <a:cs typeface="Roboto Slab"/>
                <a:sym typeface="Roboto Slab"/>
              </a:rPr>
              <a:t>Is it a lighthouse in the middle of a sea or a glowing spaceship flying through outer space? Perhaps it is the lights of a football stadium or the spotlight on stage for a dancer, actor or singer. How might you feel when you see these lights?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0" y="8833158"/>
            <a:ext cx="14026502" cy="1034742"/>
            <a:chOff x="0" y="0"/>
            <a:chExt cx="3694223" cy="272525"/>
          </a:xfrm>
        </p:grpSpPr>
        <p:sp>
          <p:nvSpPr>
            <p:cNvPr id="7" name="Freeform 7"/>
            <p:cNvSpPr/>
            <p:nvPr/>
          </p:nvSpPr>
          <p:spPr>
            <a:xfrm>
              <a:off x="0" y="0"/>
              <a:ext cx="3694223" cy="272525"/>
            </a:xfrm>
            <a:custGeom>
              <a:avLst/>
              <a:gdLst/>
              <a:ahLst/>
              <a:cxnLst/>
              <a:rect l="l" t="t" r="r" b="b"/>
              <a:pathLst>
                <a:path w="3694223" h="272525">
                  <a:moveTo>
                    <a:pt x="0" y="0"/>
                  </a:moveTo>
                  <a:lnTo>
                    <a:pt x="3694223" y="0"/>
                  </a:lnTo>
                  <a:lnTo>
                    <a:pt x="3694223" y="272525"/>
                  </a:lnTo>
                  <a:lnTo>
                    <a:pt x="0" y="272525"/>
                  </a:lnTo>
                  <a:close/>
                </a:path>
              </a:pathLst>
            </a:custGeom>
            <a:solidFill>
              <a:srgbClr val="CB418D"/>
            </a:solidFill>
          </p:spPr>
          <p:txBody>
            <a:bodyPr/>
            <a:lstStyle/>
            <a:p>
              <a:endParaRPr lang="en-GB"/>
            </a:p>
          </p:txBody>
        </p:sp>
        <p:sp>
          <p:nvSpPr>
            <p:cNvPr id="8" name="TextBox 8"/>
            <p:cNvSpPr txBox="1"/>
            <p:nvPr/>
          </p:nvSpPr>
          <p:spPr>
            <a:xfrm>
              <a:off x="0" y="-28575"/>
              <a:ext cx="3694223" cy="301100"/>
            </a:xfrm>
            <a:prstGeom prst="rect">
              <a:avLst/>
            </a:prstGeom>
          </p:spPr>
          <p:txBody>
            <a:bodyPr lIns="50800" tIns="50800" rIns="50800" bIns="50800" rtlCol="0" anchor="ctr"/>
            <a:lstStyle/>
            <a:p>
              <a:pPr algn="ctr">
                <a:lnSpc>
                  <a:spcPts val="2239"/>
                </a:lnSpc>
              </a:pPr>
              <a:endParaRPr/>
            </a:p>
          </p:txBody>
        </p:sp>
      </p:grpSp>
      <p:sp>
        <p:nvSpPr>
          <p:cNvPr id="9" name="Freeform 9"/>
          <p:cNvSpPr/>
          <p:nvPr/>
        </p:nvSpPr>
        <p:spPr>
          <a:xfrm rot="180471">
            <a:off x="13213017" y="2324870"/>
            <a:ext cx="2130963" cy="3409541"/>
          </a:xfrm>
          <a:custGeom>
            <a:avLst/>
            <a:gdLst/>
            <a:ahLst/>
            <a:cxnLst/>
            <a:rect l="l" t="t" r="r" b="b"/>
            <a:pathLst>
              <a:path w="2130963" h="3409541">
                <a:moveTo>
                  <a:pt x="0" y="0"/>
                </a:moveTo>
                <a:lnTo>
                  <a:pt x="2130963" y="0"/>
                </a:lnTo>
                <a:lnTo>
                  <a:pt x="2130963" y="3409541"/>
                </a:lnTo>
                <a:lnTo>
                  <a:pt x="0" y="3409541"/>
                </a:lnTo>
                <a:lnTo>
                  <a:pt x="0" y="0"/>
                </a:lnTo>
                <a:close/>
              </a:path>
            </a:pathLst>
          </a:custGeom>
          <a:blipFill>
            <a:blip r:embed="rId3"/>
            <a:stretch>
              <a:fillRect/>
            </a:stretch>
          </a:blipFill>
        </p:spPr>
        <p:txBody>
          <a:bodyPr/>
          <a:lstStyle/>
          <a:p>
            <a:endParaRPr lang="en-GB"/>
          </a:p>
        </p:txBody>
      </p:sp>
      <p:sp>
        <p:nvSpPr>
          <p:cNvPr id="10" name="Freeform 10"/>
          <p:cNvSpPr/>
          <p:nvPr/>
        </p:nvSpPr>
        <p:spPr>
          <a:xfrm>
            <a:off x="1313683" y="4830007"/>
            <a:ext cx="5699568" cy="3809733"/>
          </a:xfrm>
          <a:custGeom>
            <a:avLst/>
            <a:gdLst/>
            <a:ahLst/>
            <a:cxnLst/>
            <a:rect l="l" t="t" r="r" b="b"/>
            <a:pathLst>
              <a:path w="5699568" h="3809733">
                <a:moveTo>
                  <a:pt x="0" y="0"/>
                </a:moveTo>
                <a:lnTo>
                  <a:pt x="5699568" y="0"/>
                </a:lnTo>
                <a:lnTo>
                  <a:pt x="5699568" y="3809733"/>
                </a:lnTo>
                <a:lnTo>
                  <a:pt x="0" y="3809733"/>
                </a:lnTo>
                <a:lnTo>
                  <a:pt x="0" y="0"/>
                </a:lnTo>
                <a:close/>
              </a:path>
            </a:pathLst>
          </a:custGeom>
          <a:blipFill>
            <a:blip r:embed="rId4"/>
            <a:stretch>
              <a:fillRect l="-7911" t="-16570" r="-8966"/>
            </a:stretch>
          </a:blipFill>
        </p:spPr>
        <p:txBody>
          <a:bodyPr/>
          <a:lstStyle/>
          <a:p>
            <a:endParaRPr lang="en-GB"/>
          </a:p>
        </p:txBody>
      </p:sp>
      <p:sp>
        <p:nvSpPr>
          <p:cNvPr id="11" name="TextBox 11"/>
          <p:cNvSpPr txBox="1"/>
          <p:nvPr/>
        </p:nvSpPr>
        <p:spPr>
          <a:xfrm>
            <a:off x="472475" y="11795"/>
            <a:ext cx="6244891"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Prizes</a:t>
            </a:r>
          </a:p>
        </p:txBody>
      </p:sp>
      <p:sp>
        <p:nvSpPr>
          <p:cNvPr id="12" name="TextBox 12"/>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3" name="TextBox 13"/>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grpSp>
        <p:nvGrpSpPr>
          <p:cNvPr id="14" name="Group 14"/>
          <p:cNvGrpSpPr/>
          <p:nvPr/>
        </p:nvGrpSpPr>
        <p:grpSpPr>
          <a:xfrm>
            <a:off x="16364248" y="99075"/>
            <a:ext cx="1652172" cy="954975"/>
            <a:chOff x="0" y="0"/>
            <a:chExt cx="2202896" cy="1273301"/>
          </a:xfrm>
        </p:grpSpPr>
        <p:sp>
          <p:nvSpPr>
            <p:cNvPr id="15" name="TextBox 15"/>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6" name="TextBox 16"/>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7" name="TextBox 17"/>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8" name="TextBox 18"/>
          <p:cNvSpPr txBox="1"/>
          <p:nvPr/>
        </p:nvSpPr>
        <p:spPr>
          <a:xfrm>
            <a:off x="320504" y="2718985"/>
            <a:ext cx="11596129" cy="2089150"/>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boto Slab"/>
                <a:ea typeface="Roboto Slab"/>
                <a:cs typeface="Roboto Slab"/>
                <a:sym typeface="Roboto Slab"/>
              </a:rPr>
              <a:t>Winners, Runners Up and Entrants that receive Distinctions will have their work </a:t>
            </a:r>
            <a:r>
              <a:rPr lang="en-US" sz="3999" b="1">
                <a:solidFill>
                  <a:srgbClr val="000000"/>
                </a:solidFill>
                <a:latin typeface="Roboto Slab Bold"/>
                <a:ea typeface="Roboto Slab Bold"/>
                <a:cs typeface="Roboto Slab Bold"/>
                <a:sym typeface="Roboto Slab Bold"/>
              </a:rPr>
              <a:t>published </a:t>
            </a:r>
            <a:r>
              <a:rPr lang="en-US" sz="3999">
                <a:solidFill>
                  <a:srgbClr val="000000"/>
                </a:solidFill>
                <a:latin typeface="Roboto Slab"/>
                <a:ea typeface="Roboto Slab"/>
                <a:cs typeface="Roboto Slab"/>
                <a:sym typeface="Roboto Slab"/>
              </a:rPr>
              <a:t>in the </a:t>
            </a:r>
            <a:r>
              <a:rPr lang="en-US" sz="3999" b="1">
                <a:solidFill>
                  <a:srgbClr val="000000"/>
                </a:solidFill>
                <a:latin typeface="Roboto Slab Bold"/>
                <a:ea typeface="Roboto Slab Bold"/>
                <a:cs typeface="Roboto Slab Bold"/>
                <a:sym typeface="Roboto Slab Bold"/>
              </a:rPr>
              <a:t>2026 Wimbledon BookFest Anthology.</a:t>
            </a:r>
          </a:p>
        </p:txBody>
      </p:sp>
      <p:sp>
        <p:nvSpPr>
          <p:cNvPr id="19" name="TextBox 19"/>
          <p:cNvSpPr txBox="1"/>
          <p:nvPr/>
        </p:nvSpPr>
        <p:spPr>
          <a:xfrm>
            <a:off x="418276" y="1591860"/>
            <a:ext cx="17451448" cy="679450"/>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boto Slab"/>
                <a:ea typeface="Roboto Slab"/>
                <a:cs typeface="Roboto Slab"/>
                <a:sym typeface="Roboto Slab"/>
              </a:rPr>
              <a:t>Every student that is selected by their school will receive a certificate.</a:t>
            </a:r>
          </a:p>
        </p:txBody>
      </p:sp>
      <p:sp>
        <p:nvSpPr>
          <p:cNvPr id="20" name="TextBox 20"/>
          <p:cNvSpPr txBox="1"/>
          <p:nvPr/>
        </p:nvSpPr>
        <p:spPr>
          <a:xfrm>
            <a:off x="6974541" y="5797496"/>
            <a:ext cx="10895183" cy="2794000"/>
          </a:xfrm>
          <a:prstGeom prst="rect">
            <a:avLst/>
          </a:prstGeom>
        </p:spPr>
        <p:txBody>
          <a:bodyPr lIns="0" tIns="0" rIns="0" bIns="0" rtlCol="0" anchor="t">
            <a:spAutoFit/>
          </a:bodyPr>
          <a:lstStyle/>
          <a:p>
            <a:pPr algn="r">
              <a:lnSpc>
                <a:spcPts val="5599"/>
              </a:lnSpc>
              <a:spcBef>
                <a:spcPct val="0"/>
              </a:spcBef>
            </a:pPr>
            <a:r>
              <a:rPr lang="en-US" sz="3999">
                <a:solidFill>
                  <a:srgbClr val="000000"/>
                </a:solidFill>
                <a:latin typeface="Roboto Slab"/>
                <a:ea typeface="Roboto Slab"/>
                <a:cs typeface="Roboto Slab"/>
                <a:sym typeface="Roboto Slab"/>
              </a:rPr>
              <a:t>Winners and Runners Up will be invited to our Prize-Giving event at the New Wimbledon Theatre to receive their certificate and a copy of the anthology</a:t>
            </a:r>
          </a:p>
        </p:txBody>
      </p:sp>
      <p:sp>
        <p:nvSpPr>
          <p:cNvPr id="21" name="TextBox 21"/>
          <p:cNvSpPr txBox="1"/>
          <p:nvPr/>
        </p:nvSpPr>
        <p:spPr>
          <a:xfrm>
            <a:off x="320504" y="8947150"/>
            <a:ext cx="13308073" cy="679450"/>
          </a:xfrm>
          <a:prstGeom prst="rect">
            <a:avLst/>
          </a:prstGeom>
        </p:spPr>
        <p:txBody>
          <a:bodyPr lIns="0" tIns="0" rIns="0" bIns="0" rtlCol="0" anchor="t">
            <a:spAutoFit/>
          </a:bodyPr>
          <a:lstStyle/>
          <a:p>
            <a:pPr algn="l">
              <a:lnSpc>
                <a:spcPts val="5599"/>
              </a:lnSpc>
              <a:spcBef>
                <a:spcPct val="0"/>
              </a:spcBef>
            </a:pPr>
            <a:r>
              <a:rPr lang="en-US" sz="3999" b="1">
                <a:solidFill>
                  <a:srgbClr val="FFFFFF"/>
                </a:solidFill>
                <a:latin typeface="Roboto Slab Bold"/>
                <a:ea typeface="Roboto Slab Bold"/>
                <a:cs typeface="Roboto Slab Bold"/>
                <a:sym typeface="Roboto Slab Bold"/>
              </a:rPr>
              <a:t>One lucky overall competition winner will win an iPad!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41975"/>
            <a:chOff x="0" y="0"/>
            <a:chExt cx="4816593" cy="327105"/>
          </a:xfrm>
        </p:grpSpPr>
        <p:sp>
          <p:nvSpPr>
            <p:cNvPr id="3" name="Freeform 3"/>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rot="-218817">
            <a:off x="1039133" y="7837285"/>
            <a:ext cx="1586270" cy="2289048"/>
          </a:xfrm>
          <a:custGeom>
            <a:avLst/>
            <a:gdLst/>
            <a:ahLst/>
            <a:cxnLst/>
            <a:rect l="l" t="t" r="r" b="b"/>
            <a:pathLst>
              <a:path w="1586270" h="2289048">
                <a:moveTo>
                  <a:pt x="0" y="0"/>
                </a:moveTo>
                <a:lnTo>
                  <a:pt x="1586270" y="0"/>
                </a:lnTo>
                <a:lnTo>
                  <a:pt x="1586270" y="2289048"/>
                </a:lnTo>
                <a:lnTo>
                  <a:pt x="0" y="2289048"/>
                </a:lnTo>
                <a:lnTo>
                  <a:pt x="0" y="0"/>
                </a:lnTo>
                <a:close/>
              </a:path>
            </a:pathLst>
          </a:custGeom>
          <a:blipFill>
            <a:blip r:embed="rId3"/>
            <a:stretch>
              <a:fillRect/>
            </a:stretch>
          </a:blipFill>
        </p:spPr>
        <p:txBody>
          <a:bodyPr/>
          <a:lstStyle/>
          <a:p>
            <a:endParaRPr lang="en-GB"/>
          </a:p>
        </p:txBody>
      </p:sp>
      <p:sp>
        <p:nvSpPr>
          <p:cNvPr id="7" name="Freeform 7"/>
          <p:cNvSpPr/>
          <p:nvPr/>
        </p:nvSpPr>
        <p:spPr>
          <a:xfrm rot="1085583">
            <a:off x="2586504" y="7852071"/>
            <a:ext cx="1485989" cy="2260059"/>
          </a:xfrm>
          <a:custGeom>
            <a:avLst/>
            <a:gdLst/>
            <a:ahLst/>
            <a:cxnLst/>
            <a:rect l="l" t="t" r="r" b="b"/>
            <a:pathLst>
              <a:path w="1485989" h="2260059">
                <a:moveTo>
                  <a:pt x="0" y="0"/>
                </a:moveTo>
                <a:lnTo>
                  <a:pt x="1485989" y="0"/>
                </a:lnTo>
                <a:lnTo>
                  <a:pt x="1485989" y="2260060"/>
                </a:lnTo>
                <a:lnTo>
                  <a:pt x="0" y="2260060"/>
                </a:lnTo>
                <a:lnTo>
                  <a:pt x="0" y="0"/>
                </a:lnTo>
                <a:close/>
              </a:path>
            </a:pathLst>
          </a:custGeom>
          <a:blipFill>
            <a:blip r:embed="rId4"/>
            <a:stretch>
              <a:fillRect/>
            </a:stretch>
          </a:blipFill>
        </p:spPr>
        <p:txBody>
          <a:bodyPr/>
          <a:lstStyle/>
          <a:p>
            <a:endParaRPr lang="en-GB"/>
          </a:p>
        </p:txBody>
      </p:sp>
      <p:sp>
        <p:nvSpPr>
          <p:cNvPr id="8" name="Freeform 8"/>
          <p:cNvSpPr/>
          <p:nvPr/>
        </p:nvSpPr>
        <p:spPr>
          <a:xfrm rot="-218817">
            <a:off x="13651070" y="7837285"/>
            <a:ext cx="1586270" cy="2289048"/>
          </a:xfrm>
          <a:custGeom>
            <a:avLst/>
            <a:gdLst/>
            <a:ahLst/>
            <a:cxnLst/>
            <a:rect l="l" t="t" r="r" b="b"/>
            <a:pathLst>
              <a:path w="1586270" h="2289048">
                <a:moveTo>
                  <a:pt x="0" y="0"/>
                </a:moveTo>
                <a:lnTo>
                  <a:pt x="1586270" y="0"/>
                </a:lnTo>
                <a:lnTo>
                  <a:pt x="1586270" y="2289048"/>
                </a:lnTo>
                <a:lnTo>
                  <a:pt x="0" y="2289048"/>
                </a:lnTo>
                <a:lnTo>
                  <a:pt x="0" y="0"/>
                </a:lnTo>
                <a:close/>
              </a:path>
            </a:pathLst>
          </a:custGeom>
          <a:blipFill>
            <a:blip r:embed="rId5"/>
            <a:stretch>
              <a:fillRect t="-2643" b="-2643"/>
            </a:stretch>
          </a:blipFill>
        </p:spPr>
        <p:txBody>
          <a:bodyPr/>
          <a:lstStyle/>
          <a:p>
            <a:endParaRPr lang="en-GB"/>
          </a:p>
        </p:txBody>
      </p:sp>
      <p:sp>
        <p:nvSpPr>
          <p:cNvPr id="9" name="TextBox 9"/>
          <p:cNvSpPr txBox="1"/>
          <p:nvPr/>
        </p:nvSpPr>
        <p:spPr>
          <a:xfrm>
            <a:off x="13068558" y="2791067"/>
            <a:ext cx="4762821" cy="5365034"/>
          </a:xfrm>
          <a:prstGeom prst="rect">
            <a:avLst/>
          </a:prstGeom>
        </p:spPr>
        <p:txBody>
          <a:bodyPr lIns="0" tIns="0" rIns="0" bIns="0" rtlCol="0" anchor="t">
            <a:spAutoFit/>
          </a:bodyPr>
          <a:lstStyle/>
          <a:p>
            <a:pPr algn="l">
              <a:lnSpc>
                <a:spcPts val="3539"/>
              </a:lnSpc>
            </a:pPr>
            <a:r>
              <a:rPr lang="en-US" sz="2528">
                <a:solidFill>
                  <a:srgbClr val="000000"/>
                </a:solidFill>
                <a:latin typeface="Roboto Slab"/>
                <a:ea typeface="Roboto Slab"/>
                <a:cs typeface="Roboto Slab"/>
                <a:sym typeface="Roboto Slab"/>
              </a:rPr>
              <a:t>Children’s Laureate</a:t>
            </a:r>
            <a:r>
              <a:rPr lang="en-US" sz="2528" b="1">
                <a:solidFill>
                  <a:srgbClr val="000000"/>
                </a:solidFill>
                <a:latin typeface="Roboto Slab Bold"/>
                <a:ea typeface="Roboto Slab Bold"/>
                <a:cs typeface="Roboto Slab Bold"/>
                <a:sym typeface="Roboto Slab Bold"/>
              </a:rPr>
              <a:t> Frank Cottrell-Boyce</a:t>
            </a:r>
            <a:r>
              <a:rPr lang="en-US" sz="2528">
                <a:solidFill>
                  <a:srgbClr val="000000"/>
                </a:solidFill>
                <a:latin typeface="Roboto Slab"/>
                <a:ea typeface="Roboto Slab"/>
                <a:cs typeface="Roboto Slab"/>
                <a:sym typeface="Roboto Slab"/>
              </a:rPr>
              <a:t> says, “Don’t worry about having a perfect idea before you begin - just start writing and ideas will come!” </a:t>
            </a:r>
          </a:p>
          <a:p>
            <a:pPr algn="l">
              <a:lnSpc>
                <a:spcPts val="3539"/>
              </a:lnSpc>
            </a:pPr>
            <a:endParaRPr lang="en-US" sz="2528">
              <a:solidFill>
                <a:srgbClr val="000000"/>
              </a:solidFill>
              <a:latin typeface="Roboto Slab"/>
              <a:ea typeface="Roboto Slab"/>
              <a:cs typeface="Roboto Slab"/>
              <a:sym typeface="Roboto Slab"/>
            </a:endParaRPr>
          </a:p>
          <a:p>
            <a:pPr algn="l">
              <a:lnSpc>
                <a:spcPts val="3539"/>
              </a:lnSpc>
            </a:pPr>
            <a:r>
              <a:rPr lang="en-US" sz="2528">
                <a:solidFill>
                  <a:srgbClr val="000000"/>
                </a:solidFill>
                <a:latin typeface="Roboto Slab"/>
                <a:ea typeface="Roboto Slab"/>
                <a:cs typeface="Roboto Slab"/>
                <a:sym typeface="Roboto Slab"/>
              </a:rPr>
              <a:t>Even if you don’t have the perfect idea, just writing will help to get your imagination going.</a:t>
            </a:r>
          </a:p>
          <a:p>
            <a:pPr algn="l">
              <a:lnSpc>
                <a:spcPts val="3539"/>
              </a:lnSpc>
              <a:spcBef>
                <a:spcPct val="0"/>
              </a:spcBef>
            </a:pPr>
            <a:endParaRPr lang="en-US" sz="2528">
              <a:solidFill>
                <a:srgbClr val="000000"/>
              </a:solidFill>
              <a:latin typeface="Roboto Slab"/>
              <a:ea typeface="Roboto Slab"/>
              <a:cs typeface="Roboto Slab"/>
              <a:sym typeface="Roboto Slab"/>
            </a:endParaRPr>
          </a:p>
        </p:txBody>
      </p:sp>
      <p:sp>
        <p:nvSpPr>
          <p:cNvPr id="10" name="Freeform 10"/>
          <p:cNvSpPr/>
          <p:nvPr/>
        </p:nvSpPr>
        <p:spPr>
          <a:xfrm rot="1099449">
            <a:off x="15214852" y="7851784"/>
            <a:ext cx="1470390" cy="2230792"/>
          </a:xfrm>
          <a:custGeom>
            <a:avLst/>
            <a:gdLst/>
            <a:ahLst/>
            <a:cxnLst/>
            <a:rect l="l" t="t" r="r" b="b"/>
            <a:pathLst>
              <a:path w="1470390" h="2230792">
                <a:moveTo>
                  <a:pt x="0" y="0"/>
                </a:moveTo>
                <a:lnTo>
                  <a:pt x="1470391" y="0"/>
                </a:lnTo>
                <a:lnTo>
                  <a:pt x="1470391" y="2230792"/>
                </a:lnTo>
                <a:lnTo>
                  <a:pt x="0" y="2230792"/>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2" name="TextBox 12"/>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3" name="TextBox 13"/>
          <p:cNvSpPr txBox="1"/>
          <p:nvPr/>
        </p:nvSpPr>
        <p:spPr>
          <a:xfrm>
            <a:off x="472475" y="1382310"/>
            <a:ext cx="17614375" cy="455295"/>
          </a:xfrm>
          <a:prstGeom prst="rect">
            <a:avLst/>
          </a:prstGeom>
        </p:spPr>
        <p:txBody>
          <a:bodyPr lIns="0" tIns="0" rIns="0" bIns="0" rtlCol="0" anchor="t">
            <a:spAutoFit/>
          </a:bodyPr>
          <a:lstStyle/>
          <a:p>
            <a:pPr algn="l">
              <a:lnSpc>
                <a:spcPts val="3779"/>
              </a:lnSpc>
              <a:spcBef>
                <a:spcPct val="0"/>
              </a:spcBef>
            </a:pPr>
            <a:r>
              <a:rPr lang="en-US" sz="2699">
                <a:solidFill>
                  <a:srgbClr val="000000"/>
                </a:solidFill>
                <a:latin typeface="Roboto Slab"/>
                <a:ea typeface="Roboto Slab"/>
                <a:cs typeface="Roboto Slab"/>
                <a:sym typeface="Roboto Slab"/>
              </a:rPr>
              <a:t>Here are some writing tips from bestselling and award-winning children’s authors!</a:t>
            </a:r>
          </a:p>
        </p:txBody>
      </p:sp>
      <p:sp>
        <p:nvSpPr>
          <p:cNvPr id="14" name="TextBox 14"/>
          <p:cNvSpPr txBox="1"/>
          <p:nvPr/>
        </p:nvSpPr>
        <p:spPr>
          <a:xfrm>
            <a:off x="472475" y="11795"/>
            <a:ext cx="12004495"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Writing Tips from Authors</a:t>
            </a:r>
          </a:p>
        </p:txBody>
      </p:sp>
      <p:grpSp>
        <p:nvGrpSpPr>
          <p:cNvPr id="15" name="Group 15"/>
          <p:cNvGrpSpPr/>
          <p:nvPr/>
        </p:nvGrpSpPr>
        <p:grpSpPr>
          <a:xfrm>
            <a:off x="16364248" y="99075"/>
            <a:ext cx="1652172" cy="954975"/>
            <a:chOff x="0" y="0"/>
            <a:chExt cx="2202896" cy="1273301"/>
          </a:xfrm>
        </p:grpSpPr>
        <p:sp>
          <p:nvSpPr>
            <p:cNvPr id="16" name="TextBox 16"/>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7" name="TextBox 17"/>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8" name="TextBox 18"/>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9" name="TextBox 19"/>
          <p:cNvSpPr txBox="1"/>
          <p:nvPr/>
        </p:nvSpPr>
        <p:spPr>
          <a:xfrm>
            <a:off x="456621" y="3128968"/>
            <a:ext cx="4762821" cy="4469684"/>
          </a:xfrm>
          <a:prstGeom prst="rect">
            <a:avLst/>
          </a:prstGeom>
        </p:spPr>
        <p:txBody>
          <a:bodyPr lIns="0" tIns="0" rIns="0" bIns="0" rtlCol="0" anchor="t">
            <a:spAutoFit/>
          </a:bodyPr>
          <a:lstStyle/>
          <a:p>
            <a:pPr algn="l">
              <a:lnSpc>
                <a:spcPts val="3539"/>
              </a:lnSpc>
            </a:pPr>
            <a:r>
              <a:rPr lang="en-US" sz="2528">
                <a:solidFill>
                  <a:srgbClr val="000000"/>
                </a:solidFill>
                <a:latin typeface="Roboto Slab"/>
                <a:ea typeface="Roboto Slab"/>
                <a:cs typeface="Roboto Slab"/>
                <a:sym typeface="Roboto Slab"/>
              </a:rPr>
              <a:t>“Write what excites you and it will come across on the page.”</a:t>
            </a:r>
          </a:p>
          <a:p>
            <a:pPr algn="l">
              <a:lnSpc>
                <a:spcPts val="3539"/>
              </a:lnSpc>
            </a:pPr>
            <a:endParaRPr lang="en-US" sz="2528">
              <a:solidFill>
                <a:srgbClr val="000000"/>
              </a:solidFill>
              <a:latin typeface="Roboto Slab"/>
              <a:ea typeface="Roboto Slab"/>
              <a:cs typeface="Roboto Slab"/>
              <a:sym typeface="Roboto Slab"/>
            </a:endParaRPr>
          </a:p>
          <a:p>
            <a:pPr algn="l">
              <a:lnSpc>
                <a:spcPts val="3539"/>
              </a:lnSpc>
              <a:spcBef>
                <a:spcPct val="0"/>
              </a:spcBef>
            </a:pPr>
            <a:r>
              <a:rPr lang="en-US" sz="2528" b="1">
                <a:solidFill>
                  <a:srgbClr val="000000"/>
                </a:solidFill>
                <a:latin typeface="Roboto Slab Bold"/>
                <a:ea typeface="Roboto Slab Bold"/>
                <a:cs typeface="Roboto Slab Bold"/>
                <a:sym typeface="Roboto Slab Bold"/>
              </a:rPr>
              <a:t>Kevin &amp; Katie Tsang</a:t>
            </a:r>
            <a:r>
              <a:rPr lang="en-US" sz="2528">
                <a:solidFill>
                  <a:srgbClr val="000000"/>
                </a:solidFill>
                <a:latin typeface="Roboto Slab"/>
                <a:ea typeface="Roboto Slab"/>
                <a:cs typeface="Roboto Slab"/>
                <a:sym typeface="Roboto Slab"/>
              </a:rPr>
              <a:t> advise writers to think about what you love and use that as the inspiration - your favourite stories, your hobbies, your friends and family – anything you feel passionate about.</a:t>
            </a:r>
          </a:p>
        </p:txBody>
      </p:sp>
      <p:sp>
        <p:nvSpPr>
          <p:cNvPr id="20" name="TextBox 20"/>
          <p:cNvSpPr txBox="1"/>
          <p:nvPr/>
        </p:nvSpPr>
        <p:spPr>
          <a:xfrm>
            <a:off x="456621" y="2167917"/>
            <a:ext cx="4479955" cy="696287"/>
          </a:xfrm>
          <a:prstGeom prst="rect">
            <a:avLst/>
          </a:prstGeom>
        </p:spPr>
        <p:txBody>
          <a:bodyPr lIns="0" tIns="0" rIns="0" bIns="0" rtlCol="0" anchor="t">
            <a:spAutoFit/>
          </a:bodyPr>
          <a:lstStyle/>
          <a:p>
            <a:pPr algn="ctr">
              <a:lnSpc>
                <a:spcPts val="5721"/>
              </a:lnSpc>
              <a:spcBef>
                <a:spcPct val="0"/>
              </a:spcBef>
            </a:pPr>
            <a:r>
              <a:rPr lang="en-US" sz="4087" b="1">
                <a:solidFill>
                  <a:srgbClr val="283676"/>
                </a:solidFill>
                <a:latin typeface="Roboto Slab Bold"/>
                <a:ea typeface="Roboto Slab Bold"/>
                <a:cs typeface="Roboto Slab Bold"/>
                <a:sym typeface="Roboto Slab Bold"/>
              </a:rPr>
              <a:t>Write YOUR story</a:t>
            </a:r>
          </a:p>
        </p:txBody>
      </p:sp>
      <p:sp>
        <p:nvSpPr>
          <p:cNvPr id="21" name="TextBox 21"/>
          <p:cNvSpPr txBox="1"/>
          <p:nvPr/>
        </p:nvSpPr>
        <p:spPr>
          <a:xfrm>
            <a:off x="6717366" y="3530955"/>
            <a:ext cx="4932541" cy="4022009"/>
          </a:xfrm>
          <a:prstGeom prst="rect">
            <a:avLst/>
          </a:prstGeom>
        </p:spPr>
        <p:txBody>
          <a:bodyPr lIns="0" tIns="0" rIns="0" bIns="0" rtlCol="0" anchor="t">
            <a:spAutoFit/>
          </a:bodyPr>
          <a:lstStyle/>
          <a:p>
            <a:pPr algn="l">
              <a:lnSpc>
                <a:spcPts val="3539"/>
              </a:lnSpc>
            </a:pPr>
            <a:r>
              <a:rPr lang="en-US" sz="2528" b="1">
                <a:solidFill>
                  <a:srgbClr val="000000"/>
                </a:solidFill>
                <a:latin typeface="Roboto Slab Bold"/>
                <a:ea typeface="Roboto Slab Bold"/>
                <a:cs typeface="Roboto Slab Bold"/>
                <a:sym typeface="Roboto Slab Bold"/>
              </a:rPr>
              <a:t>Tọlá Okogwu</a:t>
            </a:r>
            <a:r>
              <a:rPr lang="en-US" sz="2528">
                <a:solidFill>
                  <a:srgbClr val="000000"/>
                </a:solidFill>
                <a:latin typeface="Roboto Slab"/>
                <a:ea typeface="Roboto Slab"/>
                <a:cs typeface="Roboto Slab"/>
                <a:sym typeface="Roboto Slab"/>
              </a:rPr>
              <a:t> says not to worry about getting the perfect story first time.</a:t>
            </a:r>
          </a:p>
          <a:p>
            <a:pPr algn="l">
              <a:lnSpc>
                <a:spcPts val="3539"/>
              </a:lnSpc>
            </a:pPr>
            <a:endParaRPr lang="en-US" sz="2528">
              <a:solidFill>
                <a:srgbClr val="000000"/>
              </a:solidFill>
              <a:latin typeface="Roboto Slab"/>
              <a:ea typeface="Roboto Slab"/>
              <a:cs typeface="Roboto Slab"/>
              <a:sym typeface="Roboto Slab"/>
            </a:endParaRPr>
          </a:p>
          <a:p>
            <a:pPr algn="l">
              <a:lnSpc>
                <a:spcPts val="3539"/>
              </a:lnSpc>
              <a:spcBef>
                <a:spcPct val="0"/>
              </a:spcBef>
            </a:pPr>
            <a:r>
              <a:rPr lang="en-US" sz="2528">
                <a:solidFill>
                  <a:srgbClr val="000000"/>
                </a:solidFill>
                <a:latin typeface="Roboto Slab"/>
                <a:ea typeface="Roboto Slab"/>
                <a:cs typeface="Roboto Slab"/>
                <a:sym typeface="Roboto Slab"/>
              </a:rPr>
              <a:t> “First drafts are supposed to be messy! No one is going to see it but you. Just get all your ideas on the page - you can edit and find the perfect words later.” </a:t>
            </a:r>
          </a:p>
        </p:txBody>
      </p:sp>
      <p:sp>
        <p:nvSpPr>
          <p:cNvPr id="22" name="TextBox 22"/>
          <p:cNvSpPr txBox="1"/>
          <p:nvPr/>
        </p:nvSpPr>
        <p:spPr>
          <a:xfrm>
            <a:off x="6717366" y="2170980"/>
            <a:ext cx="4762821" cy="1119563"/>
          </a:xfrm>
          <a:prstGeom prst="rect">
            <a:avLst/>
          </a:prstGeom>
        </p:spPr>
        <p:txBody>
          <a:bodyPr lIns="0" tIns="0" rIns="0" bIns="0" rtlCol="0" anchor="t">
            <a:spAutoFit/>
          </a:bodyPr>
          <a:lstStyle/>
          <a:p>
            <a:pPr algn="ctr">
              <a:lnSpc>
                <a:spcPts val="4414"/>
              </a:lnSpc>
            </a:pPr>
            <a:r>
              <a:rPr lang="en-US" sz="4087" b="1">
                <a:solidFill>
                  <a:srgbClr val="0C9A6A"/>
                </a:solidFill>
                <a:latin typeface="Roboto Slab Bold"/>
                <a:ea typeface="Roboto Slab Bold"/>
                <a:cs typeface="Roboto Slab Bold"/>
                <a:sym typeface="Roboto Slab Bold"/>
              </a:rPr>
              <a:t>Don’t be scared of a messy first draft</a:t>
            </a:r>
          </a:p>
        </p:txBody>
      </p:sp>
      <p:sp>
        <p:nvSpPr>
          <p:cNvPr id="23" name="TextBox 23"/>
          <p:cNvSpPr txBox="1"/>
          <p:nvPr/>
        </p:nvSpPr>
        <p:spPr>
          <a:xfrm>
            <a:off x="13068558" y="2047155"/>
            <a:ext cx="4479955" cy="696287"/>
          </a:xfrm>
          <a:prstGeom prst="rect">
            <a:avLst/>
          </a:prstGeom>
        </p:spPr>
        <p:txBody>
          <a:bodyPr lIns="0" tIns="0" rIns="0" bIns="0" rtlCol="0" anchor="t">
            <a:spAutoFit/>
          </a:bodyPr>
          <a:lstStyle/>
          <a:p>
            <a:pPr algn="ctr">
              <a:lnSpc>
                <a:spcPts val="5721"/>
              </a:lnSpc>
              <a:spcBef>
                <a:spcPct val="0"/>
              </a:spcBef>
            </a:pPr>
            <a:r>
              <a:rPr lang="en-US" sz="4087" b="1">
                <a:solidFill>
                  <a:srgbClr val="CB418D"/>
                </a:solidFill>
                <a:latin typeface="Roboto Slab Bold"/>
                <a:ea typeface="Roboto Slab Bold"/>
                <a:cs typeface="Roboto Slab Bold"/>
                <a:sym typeface="Roboto Slab Bold"/>
              </a:rPr>
              <a:t>Just start writing!</a:t>
            </a:r>
          </a:p>
        </p:txBody>
      </p:sp>
      <p:sp>
        <p:nvSpPr>
          <p:cNvPr id="24" name="Freeform 24"/>
          <p:cNvSpPr/>
          <p:nvPr/>
        </p:nvSpPr>
        <p:spPr>
          <a:xfrm rot="1085583">
            <a:off x="9156726" y="7852071"/>
            <a:ext cx="1485989" cy="2260059"/>
          </a:xfrm>
          <a:custGeom>
            <a:avLst/>
            <a:gdLst/>
            <a:ahLst/>
            <a:cxnLst/>
            <a:rect l="l" t="t" r="r" b="b"/>
            <a:pathLst>
              <a:path w="1485989" h="2260059">
                <a:moveTo>
                  <a:pt x="0" y="0"/>
                </a:moveTo>
                <a:lnTo>
                  <a:pt x="1485989" y="0"/>
                </a:lnTo>
                <a:lnTo>
                  <a:pt x="1485989" y="2260060"/>
                </a:lnTo>
                <a:lnTo>
                  <a:pt x="0" y="2260060"/>
                </a:lnTo>
                <a:lnTo>
                  <a:pt x="0" y="0"/>
                </a:lnTo>
                <a:close/>
              </a:path>
            </a:pathLst>
          </a:custGeom>
          <a:blipFill>
            <a:blip r:embed="rId7"/>
            <a:stretch>
              <a:fillRect t="-86" b="-86"/>
            </a:stretch>
          </a:blipFill>
        </p:spPr>
        <p:txBody>
          <a:bodyPr/>
          <a:lstStyle/>
          <a:p>
            <a:endParaRPr lang="en-GB"/>
          </a:p>
        </p:txBody>
      </p:sp>
      <p:sp>
        <p:nvSpPr>
          <p:cNvPr id="25" name="Freeform 25"/>
          <p:cNvSpPr/>
          <p:nvPr/>
        </p:nvSpPr>
        <p:spPr>
          <a:xfrm rot="-543720">
            <a:off x="7624964" y="7780122"/>
            <a:ext cx="1485989" cy="2260059"/>
          </a:xfrm>
          <a:custGeom>
            <a:avLst/>
            <a:gdLst/>
            <a:ahLst/>
            <a:cxnLst/>
            <a:rect l="l" t="t" r="r" b="b"/>
            <a:pathLst>
              <a:path w="1485989" h="2260059">
                <a:moveTo>
                  <a:pt x="0" y="0"/>
                </a:moveTo>
                <a:lnTo>
                  <a:pt x="1485989" y="0"/>
                </a:lnTo>
                <a:lnTo>
                  <a:pt x="1485989" y="2260059"/>
                </a:lnTo>
                <a:lnTo>
                  <a:pt x="0" y="2260059"/>
                </a:lnTo>
                <a:lnTo>
                  <a:pt x="0" y="0"/>
                </a:lnTo>
                <a:close/>
              </a:path>
            </a:pathLst>
          </a:custGeom>
          <a:blipFill>
            <a:blip r:embed="rId8"/>
            <a:stretch>
              <a:fillRect t="-95" b="-95"/>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3" name="TextBox 3"/>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4" name="Freeform 4"/>
          <p:cNvSpPr/>
          <p:nvPr/>
        </p:nvSpPr>
        <p:spPr>
          <a:xfrm>
            <a:off x="-123" y="2847993"/>
            <a:ext cx="4470880" cy="3575064"/>
          </a:xfrm>
          <a:custGeom>
            <a:avLst/>
            <a:gdLst/>
            <a:ahLst/>
            <a:cxnLst/>
            <a:rect l="l" t="t" r="r" b="b"/>
            <a:pathLst>
              <a:path w="4470880" h="3575064">
                <a:moveTo>
                  <a:pt x="0" y="0"/>
                </a:moveTo>
                <a:lnTo>
                  <a:pt x="4470880" y="0"/>
                </a:lnTo>
                <a:lnTo>
                  <a:pt x="4470880" y="3575063"/>
                </a:lnTo>
                <a:lnTo>
                  <a:pt x="0" y="3575063"/>
                </a:lnTo>
                <a:lnTo>
                  <a:pt x="0" y="0"/>
                </a:lnTo>
                <a:close/>
              </a:path>
            </a:pathLst>
          </a:custGeom>
          <a:blipFill>
            <a:blip r:embed="rId2"/>
            <a:stretch>
              <a:fillRect l="-10745" r="-10745"/>
            </a:stretch>
          </a:blipFill>
        </p:spPr>
        <p:txBody>
          <a:bodyPr/>
          <a:lstStyle/>
          <a:p>
            <a:endParaRPr lang="en-GB"/>
          </a:p>
        </p:txBody>
      </p:sp>
      <p:sp>
        <p:nvSpPr>
          <p:cNvPr id="5" name="Freeform 5"/>
          <p:cNvSpPr/>
          <p:nvPr/>
        </p:nvSpPr>
        <p:spPr>
          <a:xfrm>
            <a:off x="4605625" y="2847993"/>
            <a:ext cx="4470880" cy="3575064"/>
          </a:xfrm>
          <a:custGeom>
            <a:avLst/>
            <a:gdLst/>
            <a:ahLst/>
            <a:cxnLst/>
            <a:rect l="l" t="t" r="r" b="b"/>
            <a:pathLst>
              <a:path w="4470880" h="3575064">
                <a:moveTo>
                  <a:pt x="0" y="0"/>
                </a:moveTo>
                <a:lnTo>
                  <a:pt x="4470880" y="0"/>
                </a:lnTo>
                <a:lnTo>
                  <a:pt x="4470880" y="3575063"/>
                </a:lnTo>
                <a:lnTo>
                  <a:pt x="0" y="3575063"/>
                </a:lnTo>
                <a:lnTo>
                  <a:pt x="0" y="0"/>
                </a:lnTo>
                <a:close/>
              </a:path>
            </a:pathLst>
          </a:custGeom>
          <a:blipFill>
            <a:blip r:embed="rId3"/>
            <a:stretch>
              <a:fillRect l="-19989" r="-19989"/>
            </a:stretch>
          </a:blipFill>
        </p:spPr>
        <p:txBody>
          <a:bodyPr/>
          <a:lstStyle/>
          <a:p>
            <a:endParaRPr lang="en-GB"/>
          </a:p>
        </p:txBody>
      </p:sp>
      <p:sp>
        <p:nvSpPr>
          <p:cNvPr id="6" name="Freeform 6"/>
          <p:cNvSpPr/>
          <p:nvPr/>
        </p:nvSpPr>
        <p:spPr>
          <a:xfrm>
            <a:off x="9211373" y="2847993"/>
            <a:ext cx="4470880" cy="3575064"/>
          </a:xfrm>
          <a:custGeom>
            <a:avLst/>
            <a:gdLst/>
            <a:ahLst/>
            <a:cxnLst/>
            <a:rect l="l" t="t" r="r" b="b"/>
            <a:pathLst>
              <a:path w="4470880" h="3575064">
                <a:moveTo>
                  <a:pt x="0" y="0"/>
                </a:moveTo>
                <a:lnTo>
                  <a:pt x="4470879" y="0"/>
                </a:lnTo>
                <a:lnTo>
                  <a:pt x="4470879" y="3575063"/>
                </a:lnTo>
                <a:lnTo>
                  <a:pt x="0" y="3575063"/>
                </a:lnTo>
                <a:lnTo>
                  <a:pt x="0" y="0"/>
                </a:lnTo>
                <a:close/>
              </a:path>
            </a:pathLst>
          </a:custGeom>
          <a:blipFill>
            <a:blip r:embed="rId4"/>
            <a:stretch>
              <a:fillRect l="-10009" r="-10009"/>
            </a:stretch>
          </a:blipFill>
        </p:spPr>
        <p:txBody>
          <a:bodyPr/>
          <a:lstStyle/>
          <a:p>
            <a:endParaRPr lang="en-GB"/>
          </a:p>
        </p:txBody>
      </p:sp>
      <p:sp>
        <p:nvSpPr>
          <p:cNvPr id="7" name="Freeform 7"/>
          <p:cNvSpPr/>
          <p:nvPr/>
        </p:nvSpPr>
        <p:spPr>
          <a:xfrm>
            <a:off x="13817120" y="2847993"/>
            <a:ext cx="4470880" cy="3575064"/>
          </a:xfrm>
          <a:custGeom>
            <a:avLst/>
            <a:gdLst/>
            <a:ahLst/>
            <a:cxnLst/>
            <a:rect l="l" t="t" r="r" b="b"/>
            <a:pathLst>
              <a:path w="4470880" h="3575064">
                <a:moveTo>
                  <a:pt x="0" y="0"/>
                </a:moveTo>
                <a:lnTo>
                  <a:pt x="4470880" y="0"/>
                </a:lnTo>
                <a:lnTo>
                  <a:pt x="4470880" y="3575063"/>
                </a:lnTo>
                <a:lnTo>
                  <a:pt x="0" y="3575063"/>
                </a:lnTo>
                <a:lnTo>
                  <a:pt x="0" y="0"/>
                </a:lnTo>
                <a:close/>
              </a:path>
            </a:pathLst>
          </a:custGeom>
          <a:blipFill>
            <a:blip r:embed="rId5"/>
            <a:stretch>
              <a:fillRect l="-21395" r="-21395"/>
            </a:stretch>
          </a:blipFill>
        </p:spPr>
        <p:txBody>
          <a:bodyPr/>
          <a:lstStyle/>
          <a:p>
            <a:endParaRPr lang="en-GB"/>
          </a:p>
        </p:txBody>
      </p:sp>
      <p:sp>
        <p:nvSpPr>
          <p:cNvPr id="8" name="Freeform 8"/>
          <p:cNvSpPr/>
          <p:nvPr/>
        </p:nvSpPr>
        <p:spPr>
          <a:xfrm>
            <a:off x="-4642" y="6535679"/>
            <a:ext cx="4483302" cy="3584997"/>
          </a:xfrm>
          <a:custGeom>
            <a:avLst/>
            <a:gdLst/>
            <a:ahLst/>
            <a:cxnLst/>
            <a:rect l="l" t="t" r="r" b="b"/>
            <a:pathLst>
              <a:path w="4483302" h="3584997">
                <a:moveTo>
                  <a:pt x="0" y="0"/>
                </a:moveTo>
                <a:lnTo>
                  <a:pt x="4483301" y="0"/>
                </a:lnTo>
                <a:lnTo>
                  <a:pt x="4483301" y="3584996"/>
                </a:lnTo>
                <a:lnTo>
                  <a:pt x="0" y="3584996"/>
                </a:lnTo>
                <a:lnTo>
                  <a:pt x="0" y="0"/>
                </a:lnTo>
                <a:close/>
              </a:path>
            </a:pathLst>
          </a:custGeom>
          <a:blipFill>
            <a:blip r:embed="rId6"/>
            <a:stretch>
              <a:fillRect l="-14110" r="-14110"/>
            </a:stretch>
          </a:blipFill>
        </p:spPr>
        <p:txBody>
          <a:bodyPr/>
          <a:lstStyle/>
          <a:p>
            <a:endParaRPr lang="en-GB"/>
          </a:p>
        </p:txBody>
      </p:sp>
      <p:sp>
        <p:nvSpPr>
          <p:cNvPr id="9" name="Freeform 9"/>
          <p:cNvSpPr/>
          <p:nvPr/>
        </p:nvSpPr>
        <p:spPr>
          <a:xfrm>
            <a:off x="4598471" y="6535679"/>
            <a:ext cx="4483302" cy="3584997"/>
          </a:xfrm>
          <a:custGeom>
            <a:avLst/>
            <a:gdLst/>
            <a:ahLst/>
            <a:cxnLst/>
            <a:rect l="l" t="t" r="r" b="b"/>
            <a:pathLst>
              <a:path w="4483302" h="3584997">
                <a:moveTo>
                  <a:pt x="0" y="0"/>
                </a:moveTo>
                <a:lnTo>
                  <a:pt x="4483302" y="0"/>
                </a:lnTo>
                <a:lnTo>
                  <a:pt x="4483302" y="3584996"/>
                </a:lnTo>
                <a:lnTo>
                  <a:pt x="0" y="3584996"/>
                </a:lnTo>
                <a:lnTo>
                  <a:pt x="0" y="0"/>
                </a:lnTo>
                <a:close/>
              </a:path>
            </a:pathLst>
          </a:custGeom>
          <a:blipFill>
            <a:blip r:embed="rId7"/>
            <a:stretch>
              <a:fillRect l="-41911" r="-41911"/>
            </a:stretch>
          </a:blipFill>
        </p:spPr>
        <p:txBody>
          <a:bodyPr/>
          <a:lstStyle/>
          <a:p>
            <a:endParaRPr lang="en-GB"/>
          </a:p>
        </p:txBody>
      </p:sp>
      <p:sp>
        <p:nvSpPr>
          <p:cNvPr id="10" name="Freeform 10"/>
          <p:cNvSpPr/>
          <p:nvPr/>
        </p:nvSpPr>
        <p:spPr>
          <a:xfrm>
            <a:off x="13804698" y="6535679"/>
            <a:ext cx="4483302" cy="3584997"/>
          </a:xfrm>
          <a:custGeom>
            <a:avLst/>
            <a:gdLst/>
            <a:ahLst/>
            <a:cxnLst/>
            <a:rect l="l" t="t" r="r" b="b"/>
            <a:pathLst>
              <a:path w="4483302" h="3584997">
                <a:moveTo>
                  <a:pt x="0" y="0"/>
                </a:moveTo>
                <a:lnTo>
                  <a:pt x="4483302" y="0"/>
                </a:lnTo>
                <a:lnTo>
                  <a:pt x="4483302" y="3584996"/>
                </a:lnTo>
                <a:lnTo>
                  <a:pt x="0" y="3584996"/>
                </a:lnTo>
                <a:lnTo>
                  <a:pt x="0" y="0"/>
                </a:lnTo>
                <a:close/>
              </a:path>
            </a:pathLst>
          </a:custGeom>
          <a:blipFill>
            <a:blip r:embed="rId8"/>
            <a:stretch>
              <a:fillRect l="-3487" r="-3487"/>
            </a:stretch>
          </a:blipFill>
        </p:spPr>
        <p:txBody>
          <a:bodyPr/>
          <a:lstStyle/>
          <a:p>
            <a:endParaRPr lang="en-GB"/>
          </a:p>
        </p:txBody>
      </p:sp>
      <p:sp>
        <p:nvSpPr>
          <p:cNvPr id="11" name="Freeform 11"/>
          <p:cNvSpPr/>
          <p:nvPr/>
        </p:nvSpPr>
        <p:spPr>
          <a:xfrm>
            <a:off x="9201585" y="6535679"/>
            <a:ext cx="4483302" cy="3584997"/>
          </a:xfrm>
          <a:custGeom>
            <a:avLst/>
            <a:gdLst/>
            <a:ahLst/>
            <a:cxnLst/>
            <a:rect l="l" t="t" r="r" b="b"/>
            <a:pathLst>
              <a:path w="4483302" h="3584997">
                <a:moveTo>
                  <a:pt x="0" y="0"/>
                </a:moveTo>
                <a:lnTo>
                  <a:pt x="4483301" y="0"/>
                </a:lnTo>
                <a:lnTo>
                  <a:pt x="4483301" y="3584996"/>
                </a:lnTo>
                <a:lnTo>
                  <a:pt x="0" y="3584996"/>
                </a:lnTo>
                <a:lnTo>
                  <a:pt x="0" y="0"/>
                </a:lnTo>
                <a:close/>
              </a:path>
            </a:pathLst>
          </a:custGeom>
          <a:blipFill>
            <a:blip r:embed="rId9"/>
            <a:stretch>
              <a:fillRect l="-10081" r="-10081"/>
            </a:stretch>
          </a:blipFill>
        </p:spPr>
        <p:txBody>
          <a:bodyPr/>
          <a:lstStyle/>
          <a:p>
            <a:endParaRPr lang="en-GB"/>
          </a:p>
        </p:txBody>
      </p:sp>
      <p:sp>
        <p:nvSpPr>
          <p:cNvPr id="12" name="TextBox 12"/>
          <p:cNvSpPr txBox="1"/>
          <p:nvPr/>
        </p:nvSpPr>
        <p:spPr>
          <a:xfrm>
            <a:off x="553435" y="2030404"/>
            <a:ext cx="11942595" cy="638139"/>
          </a:xfrm>
          <a:prstGeom prst="rect">
            <a:avLst/>
          </a:prstGeom>
        </p:spPr>
        <p:txBody>
          <a:bodyPr lIns="0" tIns="0" rIns="0" bIns="0" rtlCol="0" anchor="t">
            <a:spAutoFit/>
          </a:bodyPr>
          <a:lstStyle/>
          <a:p>
            <a:pPr algn="l">
              <a:lnSpc>
                <a:spcPts val="5252"/>
              </a:lnSpc>
              <a:spcBef>
                <a:spcPct val="0"/>
              </a:spcBef>
            </a:pPr>
            <a:r>
              <a:rPr lang="en-US" sz="3751">
                <a:solidFill>
                  <a:srgbClr val="000000"/>
                </a:solidFill>
                <a:latin typeface="Roboto Slab"/>
                <a:ea typeface="Roboto Slab"/>
                <a:cs typeface="Roboto Slab"/>
                <a:sym typeface="Roboto Slab"/>
              </a:rPr>
              <a:t>Do any of these pictures spark your imagination?</a:t>
            </a:r>
          </a:p>
        </p:txBody>
      </p:sp>
      <p:grpSp>
        <p:nvGrpSpPr>
          <p:cNvPr id="13" name="Group 13"/>
          <p:cNvGrpSpPr/>
          <p:nvPr/>
        </p:nvGrpSpPr>
        <p:grpSpPr>
          <a:xfrm>
            <a:off x="0" y="0"/>
            <a:ext cx="18288000" cy="1241975"/>
            <a:chOff x="0" y="0"/>
            <a:chExt cx="4816593" cy="327105"/>
          </a:xfrm>
        </p:grpSpPr>
        <p:sp>
          <p:nvSpPr>
            <p:cNvPr id="14" name="Freeform 14"/>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15" name="TextBox 15"/>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10"/>
            <a:stretch>
              <a:fillRect/>
            </a:stretch>
          </a:blipFill>
        </p:spPr>
        <p:txBody>
          <a:bodyPr/>
          <a:lstStyle/>
          <a:p>
            <a:endParaRPr lang="en-GB"/>
          </a:p>
        </p:txBody>
      </p:sp>
      <p:sp>
        <p:nvSpPr>
          <p:cNvPr id="17" name="TextBox 17"/>
          <p:cNvSpPr txBox="1"/>
          <p:nvPr/>
        </p:nvSpPr>
        <p:spPr>
          <a:xfrm>
            <a:off x="472475" y="11795"/>
            <a:ext cx="1140057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Image Bank</a:t>
            </a:r>
          </a:p>
        </p:txBody>
      </p:sp>
      <p:grpSp>
        <p:nvGrpSpPr>
          <p:cNvPr id="18" name="Group 18"/>
          <p:cNvGrpSpPr/>
          <p:nvPr/>
        </p:nvGrpSpPr>
        <p:grpSpPr>
          <a:xfrm>
            <a:off x="16364248" y="99075"/>
            <a:ext cx="1652172" cy="954975"/>
            <a:chOff x="0" y="0"/>
            <a:chExt cx="2202896" cy="1273301"/>
          </a:xfrm>
        </p:grpSpPr>
        <p:sp>
          <p:nvSpPr>
            <p:cNvPr id="19" name="TextBox 19"/>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20" name="TextBox 20"/>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21" name="TextBox 21"/>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 y="2796648"/>
            <a:ext cx="4470880" cy="3575064"/>
          </a:xfrm>
          <a:custGeom>
            <a:avLst/>
            <a:gdLst/>
            <a:ahLst/>
            <a:cxnLst/>
            <a:rect l="l" t="t" r="r" b="b"/>
            <a:pathLst>
              <a:path w="4470880" h="3575064">
                <a:moveTo>
                  <a:pt x="0" y="0"/>
                </a:moveTo>
                <a:lnTo>
                  <a:pt x="4470880" y="0"/>
                </a:lnTo>
                <a:lnTo>
                  <a:pt x="4470880" y="3575064"/>
                </a:lnTo>
                <a:lnTo>
                  <a:pt x="0" y="3575064"/>
                </a:lnTo>
                <a:lnTo>
                  <a:pt x="0" y="0"/>
                </a:lnTo>
                <a:close/>
              </a:path>
            </a:pathLst>
          </a:custGeom>
          <a:blipFill>
            <a:blip r:embed="rId2"/>
            <a:stretch>
              <a:fillRect l="-21078" r="-21078"/>
            </a:stretch>
          </a:blipFill>
        </p:spPr>
        <p:txBody>
          <a:bodyPr/>
          <a:lstStyle/>
          <a:p>
            <a:endParaRPr lang="en-GB"/>
          </a:p>
        </p:txBody>
      </p:sp>
      <p:sp>
        <p:nvSpPr>
          <p:cNvPr id="3" name="Freeform 3"/>
          <p:cNvSpPr/>
          <p:nvPr/>
        </p:nvSpPr>
        <p:spPr>
          <a:xfrm>
            <a:off x="4605625" y="2796648"/>
            <a:ext cx="4470880" cy="3575064"/>
          </a:xfrm>
          <a:custGeom>
            <a:avLst/>
            <a:gdLst/>
            <a:ahLst/>
            <a:cxnLst/>
            <a:rect l="l" t="t" r="r" b="b"/>
            <a:pathLst>
              <a:path w="4470880" h="3575064">
                <a:moveTo>
                  <a:pt x="0" y="0"/>
                </a:moveTo>
                <a:lnTo>
                  <a:pt x="4470880" y="0"/>
                </a:lnTo>
                <a:lnTo>
                  <a:pt x="4470880" y="3575064"/>
                </a:lnTo>
                <a:lnTo>
                  <a:pt x="0" y="3575064"/>
                </a:lnTo>
                <a:lnTo>
                  <a:pt x="0" y="0"/>
                </a:lnTo>
                <a:close/>
              </a:path>
            </a:pathLst>
          </a:custGeom>
          <a:blipFill>
            <a:blip r:embed="rId3"/>
            <a:stretch>
              <a:fillRect l="-20452" r="-20452"/>
            </a:stretch>
          </a:blipFill>
        </p:spPr>
        <p:txBody>
          <a:bodyPr/>
          <a:lstStyle/>
          <a:p>
            <a:endParaRPr lang="en-GB"/>
          </a:p>
        </p:txBody>
      </p:sp>
      <p:sp>
        <p:nvSpPr>
          <p:cNvPr id="4" name="Freeform 4"/>
          <p:cNvSpPr/>
          <p:nvPr/>
        </p:nvSpPr>
        <p:spPr>
          <a:xfrm>
            <a:off x="9211373" y="2796648"/>
            <a:ext cx="4470880" cy="3575064"/>
          </a:xfrm>
          <a:custGeom>
            <a:avLst/>
            <a:gdLst/>
            <a:ahLst/>
            <a:cxnLst/>
            <a:rect l="l" t="t" r="r" b="b"/>
            <a:pathLst>
              <a:path w="4470880" h="3575064">
                <a:moveTo>
                  <a:pt x="0" y="0"/>
                </a:moveTo>
                <a:lnTo>
                  <a:pt x="4470879" y="0"/>
                </a:lnTo>
                <a:lnTo>
                  <a:pt x="4470879" y="3575064"/>
                </a:lnTo>
                <a:lnTo>
                  <a:pt x="0" y="3575064"/>
                </a:lnTo>
                <a:lnTo>
                  <a:pt x="0" y="0"/>
                </a:lnTo>
                <a:close/>
              </a:path>
            </a:pathLst>
          </a:custGeom>
          <a:blipFill>
            <a:blip r:embed="rId4"/>
            <a:stretch>
              <a:fillRect l="-10009" r="-10009"/>
            </a:stretch>
          </a:blipFill>
        </p:spPr>
        <p:txBody>
          <a:bodyPr/>
          <a:lstStyle/>
          <a:p>
            <a:endParaRPr lang="en-GB"/>
          </a:p>
        </p:txBody>
      </p:sp>
      <p:sp>
        <p:nvSpPr>
          <p:cNvPr id="5" name="Freeform 5"/>
          <p:cNvSpPr/>
          <p:nvPr/>
        </p:nvSpPr>
        <p:spPr>
          <a:xfrm>
            <a:off x="13817120" y="2796648"/>
            <a:ext cx="4470880" cy="3575064"/>
          </a:xfrm>
          <a:custGeom>
            <a:avLst/>
            <a:gdLst/>
            <a:ahLst/>
            <a:cxnLst/>
            <a:rect l="l" t="t" r="r" b="b"/>
            <a:pathLst>
              <a:path w="4470880" h="3575064">
                <a:moveTo>
                  <a:pt x="0" y="0"/>
                </a:moveTo>
                <a:lnTo>
                  <a:pt x="4470880" y="0"/>
                </a:lnTo>
                <a:lnTo>
                  <a:pt x="4470880" y="3575064"/>
                </a:lnTo>
                <a:lnTo>
                  <a:pt x="0" y="3575064"/>
                </a:lnTo>
                <a:lnTo>
                  <a:pt x="0" y="0"/>
                </a:lnTo>
                <a:close/>
              </a:path>
            </a:pathLst>
          </a:custGeom>
          <a:blipFill>
            <a:blip r:embed="rId5"/>
            <a:stretch>
              <a:fillRect l="-10009" r="-10009"/>
            </a:stretch>
          </a:blipFill>
        </p:spPr>
        <p:txBody>
          <a:bodyPr/>
          <a:lstStyle/>
          <a:p>
            <a:endParaRPr lang="en-GB"/>
          </a:p>
        </p:txBody>
      </p:sp>
      <p:sp>
        <p:nvSpPr>
          <p:cNvPr id="6" name="Freeform 6"/>
          <p:cNvSpPr/>
          <p:nvPr/>
        </p:nvSpPr>
        <p:spPr>
          <a:xfrm>
            <a:off x="-4642" y="6484334"/>
            <a:ext cx="4483302" cy="3584997"/>
          </a:xfrm>
          <a:custGeom>
            <a:avLst/>
            <a:gdLst/>
            <a:ahLst/>
            <a:cxnLst/>
            <a:rect l="l" t="t" r="r" b="b"/>
            <a:pathLst>
              <a:path w="4483302" h="3584997">
                <a:moveTo>
                  <a:pt x="0" y="0"/>
                </a:moveTo>
                <a:lnTo>
                  <a:pt x="4483301" y="0"/>
                </a:lnTo>
                <a:lnTo>
                  <a:pt x="4483301" y="3584997"/>
                </a:lnTo>
                <a:lnTo>
                  <a:pt x="0" y="3584997"/>
                </a:lnTo>
                <a:lnTo>
                  <a:pt x="0" y="0"/>
                </a:lnTo>
                <a:close/>
              </a:path>
            </a:pathLst>
          </a:custGeom>
          <a:blipFill>
            <a:blip r:embed="rId6"/>
            <a:stretch>
              <a:fillRect l="-10009" r="-10009"/>
            </a:stretch>
          </a:blipFill>
        </p:spPr>
        <p:txBody>
          <a:bodyPr/>
          <a:lstStyle/>
          <a:p>
            <a:endParaRPr lang="en-GB"/>
          </a:p>
        </p:txBody>
      </p:sp>
      <p:sp>
        <p:nvSpPr>
          <p:cNvPr id="7" name="Freeform 7"/>
          <p:cNvSpPr/>
          <p:nvPr/>
        </p:nvSpPr>
        <p:spPr>
          <a:xfrm>
            <a:off x="4598471" y="6484334"/>
            <a:ext cx="4483302" cy="3584997"/>
          </a:xfrm>
          <a:custGeom>
            <a:avLst/>
            <a:gdLst/>
            <a:ahLst/>
            <a:cxnLst/>
            <a:rect l="l" t="t" r="r" b="b"/>
            <a:pathLst>
              <a:path w="4483302" h="3584997">
                <a:moveTo>
                  <a:pt x="0" y="0"/>
                </a:moveTo>
                <a:lnTo>
                  <a:pt x="4483302" y="0"/>
                </a:lnTo>
                <a:lnTo>
                  <a:pt x="4483302" y="3584997"/>
                </a:lnTo>
                <a:lnTo>
                  <a:pt x="0" y="3584997"/>
                </a:lnTo>
                <a:lnTo>
                  <a:pt x="0" y="0"/>
                </a:lnTo>
                <a:close/>
              </a:path>
            </a:pathLst>
          </a:custGeom>
          <a:blipFill>
            <a:blip r:embed="rId7"/>
            <a:stretch>
              <a:fillRect l="-3308" r="-3308"/>
            </a:stretch>
          </a:blipFill>
        </p:spPr>
        <p:txBody>
          <a:bodyPr/>
          <a:lstStyle/>
          <a:p>
            <a:endParaRPr lang="en-GB"/>
          </a:p>
        </p:txBody>
      </p:sp>
      <p:sp>
        <p:nvSpPr>
          <p:cNvPr id="8" name="Freeform 8"/>
          <p:cNvSpPr/>
          <p:nvPr/>
        </p:nvSpPr>
        <p:spPr>
          <a:xfrm>
            <a:off x="13804698" y="6484334"/>
            <a:ext cx="4483302" cy="3584997"/>
          </a:xfrm>
          <a:custGeom>
            <a:avLst/>
            <a:gdLst/>
            <a:ahLst/>
            <a:cxnLst/>
            <a:rect l="l" t="t" r="r" b="b"/>
            <a:pathLst>
              <a:path w="4483302" h="3584997">
                <a:moveTo>
                  <a:pt x="0" y="0"/>
                </a:moveTo>
                <a:lnTo>
                  <a:pt x="4483302" y="0"/>
                </a:lnTo>
                <a:lnTo>
                  <a:pt x="4483302" y="3584997"/>
                </a:lnTo>
                <a:lnTo>
                  <a:pt x="0" y="3584997"/>
                </a:lnTo>
                <a:lnTo>
                  <a:pt x="0" y="0"/>
                </a:lnTo>
                <a:close/>
              </a:path>
            </a:pathLst>
          </a:custGeom>
          <a:blipFill>
            <a:blip r:embed="rId8"/>
            <a:stretch>
              <a:fillRect l="-9897" r="-9897"/>
            </a:stretch>
          </a:blipFill>
        </p:spPr>
        <p:txBody>
          <a:bodyPr/>
          <a:lstStyle/>
          <a:p>
            <a:endParaRPr lang="en-GB"/>
          </a:p>
        </p:txBody>
      </p:sp>
      <p:sp>
        <p:nvSpPr>
          <p:cNvPr id="9" name="TextBox 9"/>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0" name="TextBox 10"/>
          <p:cNvSpPr txBox="1"/>
          <p:nvPr/>
        </p:nvSpPr>
        <p:spPr>
          <a:xfrm>
            <a:off x="16021461" y="1213400"/>
            <a:ext cx="9525" cy="264160"/>
          </a:xfrm>
          <a:prstGeom prst="rect">
            <a:avLst/>
          </a:prstGeom>
        </p:spPr>
        <p:txBody>
          <a:bodyPr lIns="0" tIns="0" rIns="0" bIns="0" rtlCol="0" anchor="t">
            <a:spAutoFit/>
          </a:bodyPr>
          <a:lstStyle/>
          <a:p>
            <a:pPr algn="ctr">
              <a:lnSpc>
                <a:spcPts val="2239"/>
              </a:lnSpc>
              <a:spcBef>
                <a:spcPct val="0"/>
              </a:spcBef>
            </a:pPr>
            <a:endParaRPr/>
          </a:p>
        </p:txBody>
      </p:sp>
      <p:sp>
        <p:nvSpPr>
          <p:cNvPr id="11" name="Freeform 11"/>
          <p:cNvSpPr/>
          <p:nvPr/>
        </p:nvSpPr>
        <p:spPr>
          <a:xfrm>
            <a:off x="9201585" y="6484334"/>
            <a:ext cx="4483302" cy="3584997"/>
          </a:xfrm>
          <a:custGeom>
            <a:avLst/>
            <a:gdLst/>
            <a:ahLst/>
            <a:cxnLst/>
            <a:rect l="l" t="t" r="r" b="b"/>
            <a:pathLst>
              <a:path w="4483302" h="3584997">
                <a:moveTo>
                  <a:pt x="0" y="0"/>
                </a:moveTo>
                <a:lnTo>
                  <a:pt x="4483301" y="0"/>
                </a:lnTo>
                <a:lnTo>
                  <a:pt x="4483301" y="3584997"/>
                </a:lnTo>
                <a:lnTo>
                  <a:pt x="0" y="3584997"/>
                </a:lnTo>
                <a:lnTo>
                  <a:pt x="0" y="0"/>
                </a:lnTo>
                <a:close/>
              </a:path>
            </a:pathLst>
          </a:custGeom>
          <a:blipFill>
            <a:blip r:embed="rId9"/>
            <a:stretch>
              <a:fillRect l="-9918" r="-9918"/>
            </a:stretch>
          </a:blipFill>
        </p:spPr>
        <p:txBody>
          <a:bodyPr/>
          <a:lstStyle/>
          <a:p>
            <a:endParaRPr lang="en-GB"/>
          </a:p>
        </p:txBody>
      </p:sp>
      <p:sp>
        <p:nvSpPr>
          <p:cNvPr id="12" name="TextBox 12"/>
          <p:cNvSpPr txBox="1"/>
          <p:nvPr/>
        </p:nvSpPr>
        <p:spPr>
          <a:xfrm>
            <a:off x="553435" y="2030404"/>
            <a:ext cx="11942595" cy="638139"/>
          </a:xfrm>
          <a:prstGeom prst="rect">
            <a:avLst/>
          </a:prstGeom>
        </p:spPr>
        <p:txBody>
          <a:bodyPr lIns="0" tIns="0" rIns="0" bIns="0" rtlCol="0" anchor="t">
            <a:spAutoFit/>
          </a:bodyPr>
          <a:lstStyle/>
          <a:p>
            <a:pPr algn="l">
              <a:lnSpc>
                <a:spcPts val="5252"/>
              </a:lnSpc>
              <a:spcBef>
                <a:spcPct val="0"/>
              </a:spcBef>
            </a:pPr>
            <a:r>
              <a:rPr lang="en-US" sz="3751">
                <a:solidFill>
                  <a:srgbClr val="000000"/>
                </a:solidFill>
                <a:latin typeface="Roboto Slab"/>
                <a:ea typeface="Roboto Slab"/>
                <a:cs typeface="Roboto Slab"/>
                <a:sym typeface="Roboto Slab"/>
              </a:rPr>
              <a:t>Do any of these pictures spark your imagination?</a:t>
            </a:r>
          </a:p>
        </p:txBody>
      </p:sp>
      <p:grpSp>
        <p:nvGrpSpPr>
          <p:cNvPr id="13" name="Group 13"/>
          <p:cNvGrpSpPr/>
          <p:nvPr/>
        </p:nvGrpSpPr>
        <p:grpSpPr>
          <a:xfrm>
            <a:off x="0" y="0"/>
            <a:ext cx="18288000" cy="1241975"/>
            <a:chOff x="0" y="0"/>
            <a:chExt cx="4816593" cy="327105"/>
          </a:xfrm>
        </p:grpSpPr>
        <p:sp>
          <p:nvSpPr>
            <p:cNvPr id="14" name="Freeform 14"/>
            <p:cNvSpPr/>
            <p:nvPr/>
          </p:nvSpPr>
          <p:spPr>
            <a:xfrm>
              <a:off x="0" y="0"/>
              <a:ext cx="4816592" cy="327105"/>
            </a:xfrm>
            <a:custGeom>
              <a:avLst/>
              <a:gdLst/>
              <a:ahLst/>
              <a:cxnLst/>
              <a:rect l="l" t="t" r="r" b="b"/>
              <a:pathLst>
                <a:path w="4816592" h="327105">
                  <a:moveTo>
                    <a:pt x="0" y="0"/>
                  </a:moveTo>
                  <a:lnTo>
                    <a:pt x="4816592" y="0"/>
                  </a:lnTo>
                  <a:lnTo>
                    <a:pt x="4816592" y="327105"/>
                  </a:lnTo>
                  <a:lnTo>
                    <a:pt x="0" y="327105"/>
                  </a:lnTo>
                  <a:close/>
                </a:path>
              </a:pathLst>
            </a:custGeom>
            <a:solidFill>
              <a:srgbClr val="0C9A6A"/>
            </a:solidFill>
          </p:spPr>
          <p:txBody>
            <a:bodyPr/>
            <a:lstStyle/>
            <a:p>
              <a:endParaRPr lang="en-GB"/>
            </a:p>
          </p:txBody>
        </p:sp>
        <p:sp>
          <p:nvSpPr>
            <p:cNvPr id="15" name="TextBox 15"/>
            <p:cNvSpPr txBox="1"/>
            <p:nvPr/>
          </p:nvSpPr>
          <p:spPr>
            <a:xfrm>
              <a:off x="0" y="-28575"/>
              <a:ext cx="4816593" cy="355680"/>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10"/>
            <a:stretch>
              <a:fillRect/>
            </a:stretch>
          </a:blipFill>
        </p:spPr>
        <p:txBody>
          <a:bodyPr/>
          <a:lstStyle/>
          <a:p>
            <a:endParaRPr lang="en-GB"/>
          </a:p>
        </p:txBody>
      </p:sp>
      <p:sp>
        <p:nvSpPr>
          <p:cNvPr id="17" name="TextBox 17"/>
          <p:cNvSpPr txBox="1"/>
          <p:nvPr/>
        </p:nvSpPr>
        <p:spPr>
          <a:xfrm>
            <a:off x="472475" y="11795"/>
            <a:ext cx="1140057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Image Bank</a:t>
            </a:r>
          </a:p>
        </p:txBody>
      </p:sp>
      <p:grpSp>
        <p:nvGrpSpPr>
          <p:cNvPr id="18" name="Group 18"/>
          <p:cNvGrpSpPr/>
          <p:nvPr/>
        </p:nvGrpSpPr>
        <p:grpSpPr>
          <a:xfrm>
            <a:off x="16364248" y="99075"/>
            <a:ext cx="1652172" cy="954975"/>
            <a:chOff x="0" y="0"/>
            <a:chExt cx="2202896" cy="1273301"/>
          </a:xfrm>
        </p:grpSpPr>
        <p:sp>
          <p:nvSpPr>
            <p:cNvPr id="19" name="TextBox 19"/>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20" name="TextBox 20"/>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21" name="TextBox 21"/>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18203" cy="1241975"/>
            <a:chOff x="0" y="0"/>
            <a:chExt cx="4877222" cy="327105"/>
          </a:xfrm>
        </p:grpSpPr>
        <p:sp>
          <p:nvSpPr>
            <p:cNvPr id="3" name="Freeform 3"/>
            <p:cNvSpPr/>
            <p:nvPr/>
          </p:nvSpPr>
          <p:spPr>
            <a:xfrm>
              <a:off x="0" y="0"/>
              <a:ext cx="4877222" cy="327105"/>
            </a:xfrm>
            <a:custGeom>
              <a:avLst/>
              <a:gdLst/>
              <a:ahLst/>
              <a:cxnLst/>
              <a:rect l="l" t="t" r="r" b="b"/>
              <a:pathLst>
                <a:path w="4877222" h="327105">
                  <a:moveTo>
                    <a:pt x="0" y="0"/>
                  </a:moveTo>
                  <a:lnTo>
                    <a:pt x="4877222" y="0"/>
                  </a:lnTo>
                  <a:lnTo>
                    <a:pt x="4877222" y="327105"/>
                  </a:lnTo>
                  <a:lnTo>
                    <a:pt x="0" y="327105"/>
                  </a:lnTo>
                  <a:close/>
                </a:path>
              </a:pathLst>
            </a:custGeom>
            <a:solidFill>
              <a:srgbClr val="0C9A6A"/>
            </a:solidFill>
          </p:spPr>
          <p:txBody>
            <a:bodyPr/>
            <a:lstStyle/>
            <a:p>
              <a:endParaRPr lang="en-GB"/>
            </a:p>
          </p:txBody>
        </p:sp>
        <p:sp>
          <p:nvSpPr>
            <p:cNvPr id="4" name="TextBox 4"/>
            <p:cNvSpPr txBox="1"/>
            <p:nvPr/>
          </p:nvSpPr>
          <p:spPr>
            <a:xfrm>
              <a:off x="0" y="-28575"/>
              <a:ext cx="4877222" cy="355680"/>
            </a:xfrm>
            <a:prstGeom prst="rect">
              <a:avLst/>
            </a:prstGeom>
          </p:spPr>
          <p:txBody>
            <a:bodyPr lIns="50800" tIns="50800" rIns="50800" bIns="50800" rtlCol="0" anchor="ctr"/>
            <a:lstStyle/>
            <a:p>
              <a:pPr algn="ctr">
                <a:lnSpc>
                  <a:spcPts val="2239"/>
                </a:lnSpc>
              </a:pPr>
              <a:endParaRPr/>
            </a:p>
          </p:txBody>
        </p:sp>
      </p:grpSp>
      <p:sp>
        <p:nvSpPr>
          <p:cNvPr id="5" name="Freeform 5"/>
          <p:cNvSpPr/>
          <p:nvPr/>
        </p:nvSpPr>
        <p:spPr>
          <a:xfrm>
            <a:off x="15431966" y="78971"/>
            <a:ext cx="969998" cy="1058044"/>
          </a:xfrm>
          <a:custGeom>
            <a:avLst/>
            <a:gdLst/>
            <a:ahLst/>
            <a:cxnLst/>
            <a:rect l="l" t="t" r="r" b="b"/>
            <a:pathLst>
              <a:path w="969998" h="1058044">
                <a:moveTo>
                  <a:pt x="0" y="0"/>
                </a:moveTo>
                <a:lnTo>
                  <a:pt x="969998" y="0"/>
                </a:lnTo>
                <a:lnTo>
                  <a:pt x="969998" y="1058044"/>
                </a:lnTo>
                <a:lnTo>
                  <a:pt x="0" y="1058044"/>
                </a:lnTo>
                <a:lnTo>
                  <a:pt x="0" y="0"/>
                </a:lnTo>
                <a:close/>
              </a:path>
            </a:pathLst>
          </a:custGeom>
          <a:blipFill>
            <a:blip r:embed="rId2"/>
            <a:stretch>
              <a:fillRect/>
            </a:stretch>
          </a:blipFill>
        </p:spPr>
        <p:txBody>
          <a:bodyPr/>
          <a:lstStyle/>
          <a:p>
            <a:endParaRPr lang="en-GB"/>
          </a:p>
        </p:txBody>
      </p:sp>
      <p:sp>
        <p:nvSpPr>
          <p:cNvPr id="6" name="Freeform 6"/>
          <p:cNvSpPr/>
          <p:nvPr/>
        </p:nvSpPr>
        <p:spPr>
          <a:xfrm>
            <a:off x="3448323" y="8055461"/>
            <a:ext cx="2593656" cy="2304031"/>
          </a:xfrm>
          <a:custGeom>
            <a:avLst/>
            <a:gdLst/>
            <a:ahLst/>
            <a:cxnLst/>
            <a:rect l="l" t="t" r="r" b="b"/>
            <a:pathLst>
              <a:path w="2593656" h="2304031">
                <a:moveTo>
                  <a:pt x="0" y="0"/>
                </a:moveTo>
                <a:lnTo>
                  <a:pt x="2593656" y="0"/>
                </a:lnTo>
                <a:lnTo>
                  <a:pt x="2593656" y="2304031"/>
                </a:lnTo>
                <a:lnTo>
                  <a:pt x="0" y="2304031"/>
                </a:lnTo>
                <a:lnTo>
                  <a:pt x="0" y="0"/>
                </a:lnTo>
                <a:close/>
              </a:path>
            </a:pathLst>
          </a:custGeom>
          <a:blipFill>
            <a:blip r:embed="rId3"/>
            <a:stretch>
              <a:fillRect/>
            </a:stretch>
          </a:blipFill>
        </p:spPr>
        <p:txBody>
          <a:bodyPr/>
          <a:lstStyle/>
          <a:p>
            <a:endParaRPr lang="en-GB"/>
          </a:p>
        </p:txBody>
      </p:sp>
      <p:sp>
        <p:nvSpPr>
          <p:cNvPr id="7" name="Freeform 7"/>
          <p:cNvSpPr/>
          <p:nvPr/>
        </p:nvSpPr>
        <p:spPr>
          <a:xfrm>
            <a:off x="13462673" y="7882129"/>
            <a:ext cx="2717144" cy="2574494"/>
          </a:xfrm>
          <a:custGeom>
            <a:avLst/>
            <a:gdLst/>
            <a:ahLst/>
            <a:cxnLst/>
            <a:rect l="l" t="t" r="r" b="b"/>
            <a:pathLst>
              <a:path w="2717144" h="2574494">
                <a:moveTo>
                  <a:pt x="0" y="0"/>
                </a:moveTo>
                <a:lnTo>
                  <a:pt x="2717144" y="0"/>
                </a:lnTo>
                <a:lnTo>
                  <a:pt x="2717144" y="2574494"/>
                </a:lnTo>
                <a:lnTo>
                  <a:pt x="0" y="2574494"/>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255808" y="1812384"/>
            <a:ext cx="3268530" cy="1313181"/>
          </a:xfrm>
          <a:prstGeom prst="rect">
            <a:avLst/>
          </a:prstGeom>
        </p:spPr>
        <p:txBody>
          <a:bodyPr lIns="0" tIns="0" rIns="0" bIns="0" rtlCol="0" anchor="t">
            <a:spAutoFit/>
          </a:bodyPr>
          <a:lstStyle/>
          <a:p>
            <a:pPr algn="ctr">
              <a:lnSpc>
                <a:spcPts val="5319"/>
              </a:lnSpc>
              <a:spcBef>
                <a:spcPct val="0"/>
              </a:spcBef>
            </a:pPr>
            <a:r>
              <a:rPr lang="en-US" sz="3799" b="1">
                <a:solidFill>
                  <a:srgbClr val="41BBC9"/>
                </a:solidFill>
                <a:latin typeface="Roboto Slab Bold"/>
                <a:ea typeface="Roboto Slab Bold"/>
                <a:cs typeface="Roboto Slab Bold"/>
                <a:sym typeface="Roboto Slab Bold"/>
              </a:rPr>
              <a:t>Lighthouse Guardian</a:t>
            </a:r>
          </a:p>
        </p:txBody>
      </p:sp>
      <p:sp>
        <p:nvSpPr>
          <p:cNvPr id="9" name="TextBox 9"/>
          <p:cNvSpPr txBox="1"/>
          <p:nvPr/>
        </p:nvSpPr>
        <p:spPr>
          <a:xfrm>
            <a:off x="3625865" y="1812384"/>
            <a:ext cx="3494443" cy="1313180"/>
          </a:xfrm>
          <a:prstGeom prst="rect">
            <a:avLst/>
          </a:prstGeom>
        </p:spPr>
        <p:txBody>
          <a:bodyPr lIns="0" tIns="0" rIns="0" bIns="0" rtlCol="0" anchor="t">
            <a:spAutoFit/>
          </a:bodyPr>
          <a:lstStyle/>
          <a:p>
            <a:pPr algn="ctr">
              <a:lnSpc>
                <a:spcPts val="5319"/>
              </a:lnSpc>
              <a:spcBef>
                <a:spcPct val="0"/>
              </a:spcBef>
            </a:pPr>
            <a:r>
              <a:rPr lang="en-US" sz="3799" b="1">
                <a:solidFill>
                  <a:srgbClr val="0C9A6A"/>
                </a:solidFill>
                <a:latin typeface="Roboto Slab Bold"/>
                <a:ea typeface="Roboto Slab Bold"/>
                <a:cs typeface="Roboto Slab Bold"/>
                <a:sym typeface="Roboto Slab Bold"/>
              </a:rPr>
              <a:t>Battle of Light and Dark</a:t>
            </a:r>
          </a:p>
        </p:txBody>
      </p:sp>
      <p:sp>
        <p:nvSpPr>
          <p:cNvPr id="10" name="TextBox 10"/>
          <p:cNvSpPr txBox="1"/>
          <p:nvPr/>
        </p:nvSpPr>
        <p:spPr>
          <a:xfrm>
            <a:off x="14712437" y="1812384"/>
            <a:ext cx="3038005" cy="1313180"/>
          </a:xfrm>
          <a:prstGeom prst="rect">
            <a:avLst/>
          </a:prstGeom>
        </p:spPr>
        <p:txBody>
          <a:bodyPr lIns="0" tIns="0" rIns="0" bIns="0" rtlCol="0" anchor="t">
            <a:spAutoFit/>
          </a:bodyPr>
          <a:lstStyle/>
          <a:p>
            <a:pPr algn="ctr">
              <a:lnSpc>
                <a:spcPts val="5319"/>
              </a:lnSpc>
              <a:spcBef>
                <a:spcPct val="0"/>
              </a:spcBef>
            </a:pPr>
            <a:r>
              <a:rPr lang="en-US" sz="3799" b="1">
                <a:solidFill>
                  <a:srgbClr val="EA5B31"/>
                </a:solidFill>
                <a:latin typeface="Roboto Slab Bold"/>
                <a:ea typeface="Roboto Slab Bold"/>
                <a:cs typeface="Roboto Slab Bold"/>
                <a:sym typeface="Roboto Slab Bold"/>
              </a:rPr>
              <a:t>The Star Keeper</a:t>
            </a:r>
          </a:p>
        </p:txBody>
      </p:sp>
      <p:sp>
        <p:nvSpPr>
          <p:cNvPr id="11" name="TextBox 11"/>
          <p:cNvSpPr txBox="1"/>
          <p:nvPr/>
        </p:nvSpPr>
        <p:spPr>
          <a:xfrm>
            <a:off x="472475" y="11795"/>
            <a:ext cx="10277554" cy="1134745"/>
          </a:xfrm>
          <a:prstGeom prst="rect">
            <a:avLst/>
          </a:prstGeom>
        </p:spPr>
        <p:txBody>
          <a:bodyPr lIns="0" tIns="0" rIns="0" bIns="0" rtlCol="0" anchor="t">
            <a:spAutoFit/>
          </a:bodyPr>
          <a:lstStyle/>
          <a:p>
            <a:pPr algn="l">
              <a:lnSpc>
                <a:spcPts val="9379"/>
              </a:lnSpc>
              <a:spcBef>
                <a:spcPct val="0"/>
              </a:spcBef>
            </a:pPr>
            <a:r>
              <a:rPr lang="en-US" sz="6699">
                <a:solidFill>
                  <a:srgbClr val="FFFFFF"/>
                </a:solidFill>
                <a:latin typeface="Roboto Slab"/>
                <a:ea typeface="Roboto Slab"/>
                <a:cs typeface="Roboto Slab"/>
                <a:sym typeface="Roboto Slab"/>
              </a:rPr>
              <a:t>Writing Prompts</a:t>
            </a:r>
          </a:p>
        </p:txBody>
      </p:sp>
      <p:grpSp>
        <p:nvGrpSpPr>
          <p:cNvPr id="12" name="Group 12"/>
          <p:cNvGrpSpPr/>
          <p:nvPr/>
        </p:nvGrpSpPr>
        <p:grpSpPr>
          <a:xfrm>
            <a:off x="16364248" y="99075"/>
            <a:ext cx="1652172" cy="954975"/>
            <a:chOff x="0" y="0"/>
            <a:chExt cx="2202896" cy="1273301"/>
          </a:xfrm>
        </p:grpSpPr>
        <p:sp>
          <p:nvSpPr>
            <p:cNvPr id="13" name="TextBox 13"/>
            <p:cNvSpPr txBox="1"/>
            <p:nvPr/>
          </p:nvSpPr>
          <p:spPr>
            <a:xfrm>
              <a:off x="0" y="163598"/>
              <a:ext cx="2202896" cy="1109702"/>
            </a:xfrm>
            <a:prstGeom prst="rect">
              <a:avLst/>
            </a:prstGeom>
          </p:spPr>
          <p:txBody>
            <a:bodyPr lIns="0" tIns="0" rIns="0" bIns="0" rtlCol="0" anchor="t">
              <a:spAutoFit/>
            </a:bodyPr>
            <a:lstStyle/>
            <a:p>
              <a:pPr algn="l">
                <a:lnSpc>
                  <a:spcPts val="2199"/>
                </a:lnSpc>
              </a:pPr>
              <a:r>
                <a:rPr lang="en-US" sz="2267" b="1" spc="34">
                  <a:solidFill>
                    <a:srgbClr val="FFFFFF"/>
                  </a:solidFill>
                  <a:latin typeface="Roboto Slab Bold"/>
                  <a:ea typeface="Roboto Slab Bold"/>
                  <a:cs typeface="Roboto Slab Bold"/>
                  <a:sym typeface="Roboto Slab Bold"/>
                </a:rPr>
                <a:t>Young</a:t>
              </a:r>
            </a:p>
            <a:p>
              <a:pPr algn="l">
                <a:lnSpc>
                  <a:spcPts val="2108"/>
                </a:lnSpc>
              </a:pPr>
              <a:r>
                <a:rPr lang="en-US" sz="2173" b="1" spc="-69">
                  <a:solidFill>
                    <a:srgbClr val="FFFFFF"/>
                  </a:solidFill>
                  <a:latin typeface="Roboto Slab Bold"/>
                  <a:ea typeface="Roboto Slab Bold"/>
                  <a:cs typeface="Roboto Slab Bold"/>
                  <a:sym typeface="Roboto Slab Bold"/>
                </a:rPr>
                <a:t>Writers</a:t>
              </a:r>
            </a:p>
            <a:p>
              <a:pPr algn="l">
                <a:lnSpc>
                  <a:spcPts val="2129"/>
                </a:lnSpc>
              </a:pPr>
              <a:r>
                <a:rPr lang="en-US" sz="2173" b="1">
                  <a:solidFill>
                    <a:srgbClr val="FFFFFF"/>
                  </a:solidFill>
                  <a:latin typeface="Roboto Slab Bold"/>
                  <a:ea typeface="Roboto Slab Bold"/>
                  <a:cs typeface="Roboto Slab Bold"/>
                  <a:sym typeface="Roboto Slab Bold"/>
                </a:rPr>
                <a:t>Competition</a:t>
              </a:r>
            </a:p>
          </p:txBody>
        </p:sp>
        <p:sp>
          <p:nvSpPr>
            <p:cNvPr id="14" name="TextBox 14"/>
            <p:cNvSpPr txBox="1"/>
            <p:nvPr/>
          </p:nvSpPr>
          <p:spPr>
            <a:xfrm>
              <a:off x="1257870" y="-95250"/>
              <a:ext cx="945025" cy="1093936"/>
            </a:xfrm>
            <a:prstGeom prst="rect">
              <a:avLst/>
            </a:prstGeom>
          </p:spPr>
          <p:txBody>
            <a:bodyPr lIns="0" tIns="0" rIns="0" bIns="0" rtlCol="0" anchor="t">
              <a:spAutoFit/>
            </a:bodyPr>
            <a:lstStyle/>
            <a:p>
              <a:pPr algn="ctr">
                <a:lnSpc>
                  <a:spcPts val="6907"/>
                </a:lnSpc>
                <a:spcBef>
                  <a:spcPct val="0"/>
                </a:spcBef>
              </a:pPr>
              <a:r>
                <a:rPr lang="en-US" sz="4933" b="1" spc="-29">
                  <a:solidFill>
                    <a:srgbClr val="FBBC3C"/>
                  </a:solidFill>
                  <a:latin typeface="Roboto Slab Bold"/>
                  <a:ea typeface="Roboto Slab Bold"/>
                  <a:cs typeface="Roboto Slab Bold"/>
                  <a:sym typeface="Roboto Slab Bold"/>
                </a:rPr>
                <a:t>26</a:t>
              </a:r>
            </a:p>
          </p:txBody>
        </p:sp>
      </p:grpSp>
      <p:sp>
        <p:nvSpPr>
          <p:cNvPr id="15" name="TextBox 15"/>
          <p:cNvSpPr txBox="1"/>
          <p:nvPr/>
        </p:nvSpPr>
        <p:spPr>
          <a:xfrm>
            <a:off x="14026502" y="279157"/>
            <a:ext cx="1418036" cy="590996"/>
          </a:xfrm>
          <a:prstGeom prst="rect">
            <a:avLst/>
          </a:prstGeom>
        </p:spPr>
        <p:txBody>
          <a:bodyPr lIns="0" tIns="0" rIns="0" bIns="0" rtlCol="0" anchor="t">
            <a:spAutoFit/>
          </a:bodyPr>
          <a:lstStyle/>
          <a:p>
            <a:pPr algn="ctr">
              <a:lnSpc>
                <a:spcPts val="4857"/>
              </a:lnSpc>
              <a:spcBef>
                <a:spcPct val="0"/>
              </a:spcBef>
            </a:pPr>
            <a:r>
              <a:rPr lang="en-US" sz="3469">
                <a:solidFill>
                  <a:srgbClr val="FFFFFF"/>
                </a:solidFill>
                <a:latin typeface="Roboto Slab"/>
                <a:ea typeface="Roboto Slab"/>
                <a:cs typeface="Roboto Slab"/>
                <a:sym typeface="Roboto Slab"/>
              </a:rPr>
              <a:t>Junior</a:t>
            </a:r>
          </a:p>
        </p:txBody>
      </p:sp>
      <p:sp>
        <p:nvSpPr>
          <p:cNvPr id="16" name="TextBox 16"/>
          <p:cNvSpPr txBox="1"/>
          <p:nvPr/>
        </p:nvSpPr>
        <p:spPr>
          <a:xfrm>
            <a:off x="7307809" y="1812384"/>
            <a:ext cx="3126061" cy="1313180"/>
          </a:xfrm>
          <a:prstGeom prst="rect">
            <a:avLst/>
          </a:prstGeom>
        </p:spPr>
        <p:txBody>
          <a:bodyPr lIns="0" tIns="0" rIns="0" bIns="0" rtlCol="0" anchor="t">
            <a:spAutoFit/>
          </a:bodyPr>
          <a:lstStyle/>
          <a:p>
            <a:pPr algn="ctr">
              <a:lnSpc>
                <a:spcPts val="5319"/>
              </a:lnSpc>
            </a:pPr>
            <a:r>
              <a:rPr lang="en-US" sz="3799" b="1">
                <a:solidFill>
                  <a:srgbClr val="CB418D"/>
                </a:solidFill>
                <a:latin typeface="Roboto Slab Bold"/>
                <a:ea typeface="Roboto Slab Bold"/>
                <a:cs typeface="Roboto Slab Bold"/>
                <a:sym typeface="Roboto Slab Bold"/>
              </a:rPr>
              <a:t>Lights in </a:t>
            </a:r>
          </a:p>
          <a:p>
            <a:pPr algn="ctr">
              <a:lnSpc>
                <a:spcPts val="5319"/>
              </a:lnSpc>
              <a:spcBef>
                <a:spcPct val="0"/>
              </a:spcBef>
            </a:pPr>
            <a:r>
              <a:rPr lang="en-US" sz="3799" b="1">
                <a:solidFill>
                  <a:srgbClr val="CB418D"/>
                </a:solidFill>
                <a:latin typeface="Roboto Slab Bold"/>
                <a:ea typeface="Roboto Slab Bold"/>
                <a:cs typeface="Roboto Slab Bold"/>
                <a:sym typeface="Roboto Slab Bold"/>
              </a:rPr>
              <a:t>the Sky</a:t>
            </a:r>
          </a:p>
        </p:txBody>
      </p:sp>
      <p:sp>
        <p:nvSpPr>
          <p:cNvPr id="17" name="TextBox 17"/>
          <p:cNvSpPr txBox="1"/>
          <p:nvPr/>
        </p:nvSpPr>
        <p:spPr>
          <a:xfrm>
            <a:off x="10886575" y="1812384"/>
            <a:ext cx="3126061" cy="1313180"/>
          </a:xfrm>
          <a:prstGeom prst="rect">
            <a:avLst/>
          </a:prstGeom>
        </p:spPr>
        <p:txBody>
          <a:bodyPr lIns="0" tIns="0" rIns="0" bIns="0" rtlCol="0" anchor="t">
            <a:spAutoFit/>
          </a:bodyPr>
          <a:lstStyle/>
          <a:p>
            <a:pPr algn="ctr">
              <a:lnSpc>
                <a:spcPts val="5319"/>
              </a:lnSpc>
              <a:spcBef>
                <a:spcPct val="0"/>
              </a:spcBef>
            </a:pPr>
            <a:r>
              <a:rPr lang="en-US" sz="3799" b="1">
                <a:solidFill>
                  <a:srgbClr val="283676"/>
                </a:solidFill>
                <a:latin typeface="Roboto Slab Bold"/>
                <a:ea typeface="Roboto Slab Bold"/>
                <a:cs typeface="Roboto Slab Bold"/>
                <a:sym typeface="Roboto Slab Bold"/>
              </a:rPr>
              <a:t>Into the Spotlight</a:t>
            </a:r>
          </a:p>
        </p:txBody>
      </p:sp>
      <p:sp>
        <p:nvSpPr>
          <p:cNvPr id="18" name="TextBox 18"/>
          <p:cNvSpPr txBox="1"/>
          <p:nvPr/>
        </p:nvSpPr>
        <p:spPr>
          <a:xfrm>
            <a:off x="3819798" y="3311474"/>
            <a:ext cx="3187980" cy="474154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poem about an epic battle between glowing creatures of light and sneaky shadow beings. Why are they fighting, and who will be the ultimate winner?</a:t>
            </a:r>
          </a:p>
        </p:txBody>
      </p:sp>
      <p:sp>
        <p:nvSpPr>
          <p:cNvPr id="19" name="TextBox 19"/>
          <p:cNvSpPr txBox="1"/>
          <p:nvPr/>
        </p:nvSpPr>
        <p:spPr>
          <a:xfrm>
            <a:off x="14455599" y="3311474"/>
            <a:ext cx="3551079" cy="474154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story or a poem about a child who is specially chosen to look after a baby star. How do they keep it safe, and what happens when it starts to grow brighter and brighter?</a:t>
            </a:r>
          </a:p>
        </p:txBody>
      </p:sp>
      <p:sp>
        <p:nvSpPr>
          <p:cNvPr id="20" name="TextBox 20"/>
          <p:cNvSpPr txBox="1"/>
          <p:nvPr/>
        </p:nvSpPr>
        <p:spPr>
          <a:xfrm>
            <a:off x="7307809" y="3311474"/>
            <a:ext cx="3126061" cy="4741545"/>
          </a:xfrm>
          <a:prstGeom prst="rect">
            <a:avLst/>
          </a:prstGeom>
        </p:spPr>
        <p:txBody>
          <a:bodyPr lIns="0" tIns="0" rIns="0" bIns="0" rtlCol="0" anchor="t">
            <a:spAutoFit/>
          </a:bodyPr>
          <a:lstStyle/>
          <a:p>
            <a:pPr algn="ctr">
              <a:lnSpc>
                <a:spcPts val="3779"/>
              </a:lnSpc>
            </a:pPr>
            <a:r>
              <a:rPr lang="en-US" sz="2700">
                <a:solidFill>
                  <a:srgbClr val="000000"/>
                </a:solidFill>
                <a:latin typeface="Roboto Slab"/>
                <a:ea typeface="Roboto Slab"/>
                <a:cs typeface="Roboto Slab"/>
                <a:sym typeface="Roboto Slab"/>
              </a:rPr>
              <a:t>Write about mysterious lights appearing in the sky. Is it a UFO, an asteroid or something else? What do the lights look like? </a:t>
            </a:r>
          </a:p>
          <a:p>
            <a:pPr algn="ctr">
              <a:lnSpc>
                <a:spcPts val="3779"/>
              </a:lnSpc>
              <a:spcBef>
                <a:spcPct val="0"/>
              </a:spcBef>
            </a:pPr>
            <a:r>
              <a:rPr lang="en-US" sz="2700">
                <a:solidFill>
                  <a:srgbClr val="000000"/>
                </a:solidFill>
                <a:latin typeface="Roboto Slab"/>
                <a:ea typeface="Roboto Slab"/>
                <a:cs typeface="Roboto Slab"/>
                <a:sym typeface="Roboto Slab"/>
              </a:rPr>
              <a:t>Why did they appear?</a:t>
            </a:r>
          </a:p>
        </p:txBody>
      </p:sp>
      <p:sp>
        <p:nvSpPr>
          <p:cNvPr id="21" name="TextBox 21"/>
          <p:cNvSpPr txBox="1"/>
          <p:nvPr/>
        </p:nvSpPr>
        <p:spPr>
          <a:xfrm>
            <a:off x="10805345" y="3311474"/>
            <a:ext cx="3288304" cy="521779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Write a story about a performer on a stage. They are under the spotlight. Are they a dancer, a singer, a comedian or even an actor? What will their performance be like? How does the audience react?</a:t>
            </a:r>
          </a:p>
        </p:txBody>
      </p:sp>
      <p:sp>
        <p:nvSpPr>
          <p:cNvPr id="22" name="TextBox 22"/>
          <p:cNvSpPr txBox="1"/>
          <p:nvPr/>
        </p:nvSpPr>
        <p:spPr>
          <a:xfrm>
            <a:off x="255808" y="3311474"/>
            <a:ext cx="3192515" cy="569404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Roboto Slab"/>
                <a:ea typeface="Roboto Slab"/>
                <a:cs typeface="Roboto Slab"/>
                <a:sym typeface="Roboto Slab"/>
              </a:rPr>
              <a:t>Imagine you live in a lighthouse and it is your job to guide ships to safety. Write about a day in your life - who lives in the lighthouse with you, what do you do if a ship is in danger, what could go wrong?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1198</Words>
  <Application>Microsoft Office PowerPoint</Application>
  <PresentationFormat>Custom</PresentationFormat>
  <Paragraphs>138</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Roboto Slab Bold</vt:lpstr>
      <vt:lpstr>Roboto Slab</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ywc school resources</dc:title>
  <dc:creator>Georgie Morley</dc:creator>
  <cp:lastModifiedBy>Georgie Morley</cp:lastModifiedBy>
  <cp:revision>3</cp:revision>
  <dcterms:created xsi:type="dcterms:W3CDTF">2006-08-16T00:00:00Z</dcterms:created>
  <dcterms:modified xsi:type="dcterms:W3CDTF">2026-03-11T12:02:29Z</dcterms:modified>
  <dc:identifier>DAG-4DtJCfE</dc:identifier>
</cp:coreProperties>
</file>