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8288000" cy="10287000"/>
  <p:notesSz cx="6858000" cy="9144000"/>
  <p:embeddedFontLst>
    <p:embeddedFont>
      <p:font typeface="Roboto Slab" pitchFamily="2" charset="0"/>
      <p:regular r:id="rId16"/>
      <p:bold r:id="rId17"/>
    </p:embeddedFont>
    <p:embeddedFont>
      <p:font typeface="Roboto Slab Bold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77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2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oung_writers_competition_2026_v3 (360p)">
            <a:hlinkClick r:id="" action="ppaction://media"/>
            <a:extLst>
              <a:ext uri="{FF2B5EF4-FFF2-40B4-BE49-F238E27FC236}">
                <a16:creationId xmlns:a16="http://schemas.microsoft.com/office/drawing/2014/main" id="{D806D8F2-B920-52BC-D7B3-F6A8308E55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8074" y="0"/>
            <a:ext cx="18316074" cy="1030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4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241975"/>
            <a:chOff x="0" y="0"/>
            <a:chExt cx="4816593" cy="327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27105"/>
            </a:xfrm>
            <a:custGeom>
              <a:avLst/>
              <a:gdLst/>
              <a:ahLst/>
              <a:cxnLst/>
              <a:rect l="l" t="t" r="r" b="b"/>
              <a:pathLst>
                <a:path w="4816592" h="327105">
                  <a:moveTo>
                    <a:pt x="0" y="0"/>
                  </a:moveTo>
                  <a:lnTo>
                    <a:pt x="4816592" y="0"/>
                  </a:lnTo>
                  <a:lnTo>
                    <a:pt x="4816592" y="327105"/>
                  </a:lnTo>
                  <a:lnTo>
                    <a:pt x="0" y="327105"/>
                  </a:lnTo>
                  <a:close/>
                </a:path>
              </a:pathLst>
            </a:custGeom>
            <a:solidFill>
              <a:srgbClr val="28367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355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431966" y="78971"/>
            <a:ext cx="969998" cy="1058044"/>
          </a:xfrm>
          <a:custGeom>
            <a:avLst/>
            <a:gdLst/>
            <a:ahLst/>
            <a:cxnLst/>
            <a:rect l="l" t="t" r="r" b="b"/>
            <a:pathLst>
              <a:path w="969998" h="1058044">
                <a:moveTo>
                  <a:pt x="0" y="0"/>
                </a:moveTo>
                <a:lnTo>
                  <a:pt x="969998" y="0"/>
                </a:lnTo>
                <a:lnTo>
                  <a:pt x="969998" y="1058044"/>
                </a:lnTo>
                <a:lnTo>
                  <a:pt x="0" y="10580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472475" y="11795"/>
            <a:ext cx="10277554" cy="113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9"/>
              </a:lnSpc>
              <a:spcBef>
                <a:spcPct val="0"/>
              </a:spcBef>
            </a:pPr>
            <a:r>
              <a:rPr lang="en-US" sz="669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Writing Prompts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364248" y="99075"/>
            <a:ext cx="1652172" cy="954975"/>
            <a:chOff x="0" y="0"/>
            <a:chExt cx="2202896" cy="1273301"/>
          </a:xfrm>
        </p:grpSpPr>
        <p:sp>
          <p:nvSpPr>
            <p:cNvPr id="8" name="TextBox 8"/>
            <p:cNvSpPr txBox="1"/>
            <p:nvPr/>
          </p:nvSpPr>
          <p:spPr>
            <a:xfrm>
              <a:off x="0" y="163598"/>
              <a:ext cx="2202896" cy="1109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99"/>
                </a:lnSpc>
              </a:pPr>
              <a:r>
                <a:rPr lang="en-US" sz="2267" b="1" spc="34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Young</a:t>
              </a:r>
            </a:p>
            <a:p>
              <a:pPr algn="l">
                <a:lnSpc>
                  <a:spcPts val="2108"/>
                </a:lnSpc>
              </a:pPr>
              <a:r>
                <a:rPr lang="en-US" sz="2173" b="1" spc="-69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Writers</a:t>
              </a:r>
            </a:p>
            <a:p>
              <a:pPr algn="l">
                <a:lnSpc>
                  <a:spcPts val="2129"/>
                </a:lnSpc>
              </a:pPr>
              <a:r>
                <a:rPr lang="en-US" sz="2173" b="1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Competition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57870" y="-95250"/>
              <a:ext cx="945025" cy="1093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07"/>
                </a:lnSpc>
                <a:spcBef>
                  <a:spcPct val="0"/>
                </a:spcBef>
              </a:pPr>
              <a:r>
                <a:rPr lang="en-US" sz="4933" b="1" spc="-29">
                  <a:solidFill>
                    <a:srgbClr val="FBBC3C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26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4026502" y="279157"/>
            <a:ext cx="1418036" cy="590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  <a:spcBef>
                <a:spcPct val="0"/>
              </a:spcBef>
            </a:pPr>
            <a:r>
              <a:rPr lang="en-US" sz="346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Senior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81157" y="1768326"/>
            <a:ext cx="3126061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>
                <a:solidFill>
                  <a:srgbClr val="41BBC9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The Tale of </a:t>
            </a:r>
          </a:p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b="1">
                <a:solidFill>
                  <a:srgbClr val="41BBC9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the Light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27038" y="1768326"/>
            <a:ext cx="3476309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b="1">
                <a:solidFill>
                  <a:srgbClr val="0C9A6A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Artificial Sunlight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696385" y="1768326"/>
            <a:ext cx="3126061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b="1">
                <a:solidFill>
                  <a:srgbClr val="28367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In the Darkness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25793" y="1768326"/>
            <a:ext cx="3126061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b="1">
                <a:solidFill>
                  <a:srgbClr val="EA5B31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Changing Light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727838" y="3824456"/>
            <a:ext cx="3320955" cy="426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Write a poem or story about a tale passed down through the generations about ‘The Light’.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What is it? Is it a warning, or a story of celebration?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68920" y="3824456"/>
            <a:ext cx="3126061" cy="474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Long ago, the sun disappeared and now the people of Earth live in a world of artificial light. How life is different and what changes? Does anyone try to bring back the sun?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72475" y="3824456"/>
            <a:ext cx="3126061" cy="474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Write a poem about how the sun changes through the day, through the seasons, or even through the years. What about the phases of the moon, of the lifecycle of a star?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581041" y="3824456"/>
            <a:ext cx="3288087" cy="426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Think about places we associate with darkness - caves, the bottom of the sea, deep forests and the dead of night. Does light exist there? What could it look like?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0789072" y="1844526"/>
            <a:ext cx="3512432" cy="5768975"/>
            <a:chOff x="0" y="0"/>
            <a:chExt cx="4683242" cy="7691967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76200"/>
              <a:ext cx="4683242" cy="1725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0"/>
                </a:lnSpc>
                <a:spcBef>
                  <a:spcPct val="0"/>
                </a:spcBef>
              </a:pPr>
              <a:r>
                <a:rPr lang="en-US" sz="3800" b="1">
                  <a:solidFill>
                    <a:srgbClr val="E85F7A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Light in our Lives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211805" y="2655782"/>
              <a:ext cx="4384116" cy="5036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700">
                  <a:solidFill>
                    <a:srgbClr val="000000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Write a poem about what brings light to your life. It could be your friends or family, hobbies, music or something else entirely. Why is it important to you?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2475" y="1976755"/>
            <a:ext cx="17343050" cy="728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1. I always thought the stories about the ‘Keeper of the Light’ were made up— until I became the next one.</a:t>
            </a: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2. It was ultimate battle, the final showdown between the Lights and the Shadows.</a:t>
            </a: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3. The band knew it was their only shot to make it big. As the lights go down in the stadium, they began to play.</a:t>
            </a: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4. As the waves rose and the rain poured down, I knew our only hope was the lighthouse in the distance.</a:t>
            </a: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5. We were nearly there, running through the dark city. All of sudden, a spotlight blinded us and alarm sounded. We had been spotted.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241975"/>
            <a:chOff x="0" y="0"/>
            <a:chExt cx="4816593" cy="3271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7105"/>
            </a:xfrm>
            <a:custGeom>
              <a:avLst/>
              <a:gdLst/>
              <a:ahLst/>
              <a:cxnLst/>
              <a:rect l="l" t="t" r="r" b="b"/>
              <a:pathLst>
                <a:path w="4816592" h="327105">
                  <a:moveTo>
                    <a:pt x="0" y="0"/>
                  </a:moveTo>
                  <a:lnTo>
                    <a:pt x="4816592" y="0"/>
                  </a:lnTo>
                  <a:lnTo>
                    <a:pt x="4816592" y="327105"/>
                  </a:lnTo>
                  <a:lnTo>
                    <a:pt x="0" y="327105"/>
                  </a:lnTo>
                  <a:close/>
                </a:path>
              </a:pathLst>
            </a:custGeom>
            <a:solidFill>
              <a:srgbClr val="28367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816593" cy="355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431966" y="78971"/>
            <a:ext cx="969998" cy="1058044"/>
          </a:xfrm>
          <a:custGeom>
            <a:avLst/>
            <a:gdLst/>
            <a:ahLst/>
            <a:cxnLst/>
            <a:rect l="l" t="t" r="r" b="b"/>
            <a:pathLst>
              <a:path w="969998" h="1058044">
                <a:moveTo>
                  <a:pt x="0" y="0"/>
                </a:moveTo>
                <a:lnTo>
                  <a:pt x="969998" y="0"/>
                </a:lnTo>
                <a:lnTo>
                  <a:pt x="969998" y="1058044"/>
                </a:lnTo>
                <a:lnTo>
                  <a:pt x="0" y="10580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472475" y="11795"/>
            <a:ext cx="10277554" cy="113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9"/>
              </a:lnSpc>
              <a:spcBef>
                <a:spcPct val="0"/>
              </a:spcBef>
            </a:pPr>
            <a:r>
              <a:rPr lang="en-US" sz="669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Story Starters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64248" y="99075"/>
            <a:ext cx="1652172" cy="954975"/>
            <a:chOff x="0" y="0"/>
            <a:chExt cx="2202896" cy="1273301"/>
          </a:xfrm>
        </p:grpSpPr>
        <p:sp>
          <p:nvSpPr>
            <p:cNvPr id="9" name="TextBox 9"/>
            <p:cNvSpPr txBox="1"/>
            <p:nvPr/>
          </p:nvSpPr>
          <p:spPr>
            <a:xfrm>
              <a:off x="0" y="163598"/>
              <a:ext cx="2202896" cy="1109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99"/>
                </a:lnSpc>
              </a:pPr>
              <a:r>
                <a:rPr lang="en-US" sz="2267" b="1" spc="34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Young</a:t>
              </a:r>
            </a:p>
            <a:p>
              <a:pPr algn="l">
                <a:lnSpc>
                  <a:spcPts val="2108"/>
                </a:lnSpc>
              </a:pPr>
              <a:r>
                <a:rPr lang="en-US" sz="2173" b="1" spc="-69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Writers</a:t>
              </a:r>
            </a:p>
            <a:p>
              <a:pPr algn="l">
                <a:lnSpc>
                  <a:spcPts val="2129"/>
                </a:lnSpc>
              </a:pPr>
              <a:r>
                <a:rPr lang="en-US" sz="2173" b="1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Competition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57870" y="-95250"/>
              <a:ext cx="945025" cy="1093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07"/>
                </a:lnSpc>
                <a:spcBef>
                  <a:spcPct val="0"/>
                </a:spcBef>
              </a:pPr>
              <a:r>
                <a:rPr lang="en-US" sz="4933" b="1" spc="-29">
                  <a:solidFill>
                    <a:srgbClr val="FBBC3C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26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026502" y="279157"/>
            <a:ext cx="1418036" cy="590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  <a:spcBef>
                <a:spcPct val="0"/>
              </a:spcBef>
            </a:pPr>
            <a:r>
              <a:rPr lang="en-US" sz="346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Senior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241975"/>
            <a:chOff x="0" y="0"/>
            <a:chExt cx="4816593" cy="327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27105"/>
            </a:xfrm>
            <a:custGeom>
              <a:avLst/>
              <a:gdLst/>
              <a:ahLst/>
              <a:cxnLst/>
              <a:rect l="l" t="t" r="r" b="b"/>
              <a:pathLst>
                <a:path w="4816592" h="327105">
                  <a:moveTo>
                    <a:pt x="0" y="0"/>
                  </a:moveTo>
                  <a:lnTo>
                    <a:pt x="4816592" y="0"/>
                  </a:lnTo>
                  <a:lnTo>
                    <a:pt x="4816592" y="327105"/>
                  </a:lnTo>
                  <a:lnTo>
                    <a:pt x="0" y="327105"/>
                  </a:lnTo>
                  <a:close/>
                </a:path>
              </a:pathLst>
            </a:custGeom>
            <a:solidFill>
              <a:srgbClr val="28367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355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431966" y="78971"/>
            <a:ext cx="969998" cy="1058044"/>
          </a:xfrm>
          <a:custGeom>
            <a:avLst/>
            <a:gdLst/>
            <a:ahLst/>
            <a:cxnLst/>
            <a:rect l="l" t="t" r="r" b="b"/>
            <a:pathLst>
              <a:path w="969998" h="1058044">
                <a:moveTo>
                  <a:pt x="0" y="0"/>
                </a:moveTo>
                <a:lnTo>
                  <a:pt x="969998" y="0"/>
                </a:lnTo>
                <a:lnTo>
                  <a:pt x="969998" y="1058044"/>
                </a:lnTo>
                <a:lnTo>
                  <a:pt x="0" y="10580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472475" y="11795"/>
            <a:ext cx="10277554" cy="113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9"/>
              </a:lnSpc>
              <a:spcBef>
                <a:spcPct val="0"/>
              </a:spcBef>
            </a:pPr>
            <a:r>
              <a:rPr lang="en-US" sz="669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Story Starters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364248" y="99075"/>
            <a:ext cx="1652172" cy="954975"/>
            <a:chOff x="0" y="0"/>
            <a:chExt cx="2202896" cy="1273301"/>
          </a:xfrm>
        </p:grpSpPr>
        <p:sp>
          <p:nvSpPr>
            <p:cNvPr id="8" name="TextBox 8"/>
            <p:cNvSpPr txBox="1"/>
            <p:nvPr/>
          </p:nvSpPr>
          <p:spPr>
            <a:xfrm>
              <a:off x="0" y="163598"/>
              <a:ext cx="2202896" cy="1109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99"/>
                </a:lnSpc>
              </a:pPr>
              <a:r>
                <a:rPr lang="en-US" sz="2267" b="1" spc="34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Young</a:t>
              </a:r>
            </a:p>
            <a:p>
              <a:pPr algn="l">
                <a:lnSpc>
                  <a:spcPts val="2108"/>
                </a:lnSpc>
              </a:pPr>
              <a:r>
                <a:rPr lang="en-US" sz="2173" b="1" spc="-69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Writers</a:t>
              </a:r>
            </a:p>
            <a:p>
              <a:pPr algn="l">
                <a:lnSpc>
                  <a:spcPts val="2129"/>
                </a:lnSpc>
              </a:pPr>
              <a:r>
                <a:rPr lang="en-US" sz="2173" b="1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Competition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57870" y="-95250"/>
              <a:ext cx="945025" cy="1093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07"/>
                </a:lnSpc>
                <a:spcBef>
                  <a:spcPct val="0"/>
                </a:spcBef>
              </a:pPr>
              <a:r>
                <a:rPr lang="en-US" sz="4933" b="1" spc="-29">
                  <a:solidFill>
                    <a:srgbClr val="FBBC3C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26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4026502" y="279157"/>
            <a:ext cx="1418036" cy="590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  <a:spcBef>
                <a:spcPct val="0"/>
              </a:spcBef>
            </a:pPr>
            <a:r>
              <a:rPr lang="en-US" sz="346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Senior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72475" y="1976755"/>
            <a:ext cx="17343050" cy="728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6. The city had been abandoned, dark and empty for as long as I could remember. Until today, when a window on the highest floor of a skyscraper lit up.</a:t>
            </a: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7. Every year, the village celebrated the return of the sun and the start of summer with the Festival of Light.</a:t>
            </a: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8. Our parents always told us that the glowing lights in the forests were fairies and spirits. I wanted to know the truth.</a:t>
            </a: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9.  As their spaceship flew past the moon, they spotted something moving on its surface…</a:t>
            </a: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10. In the dark and mysterious maze, the explorers only had the light of a flickering lantern to guide them...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041068" y="435210"/>
            <a:ext cx="2148700" cy="889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60"/>
              </a:lnSpc>
              <a:spcBef>
                <a:spcPct val="0"/>
              </a:spcBef>
            </a:pPr>
            <a:r>
              <a:rPr lang="en-US" sz="525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Senior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194170" y="2246331"/>
            <a:ext cx="15899660" cy="7857903"/>
            <a:chOff x="0" y="0"/>
            <a:chExt cx="21199546" cy="10477204"/>
          </a:xfrm>
        </p:grpSpPr>
        <p:sp>
          <p:nvSpPr>
            <p:cNvPr id="4" name="Freeform 4"/>
            <p:cNvSpPr/>
            <p:nvPr/>
          </p:nvSpPr>
          <p:spPr>
            <a:xfrm>
              <a:off x="0" y="25041"/>
              <a:ext cx="3409408" cy="5146276"/>
            </a:xfrm>
            <a:custGeom>
              <a:avLst/>
              <a:gdLst/>
              <a:ahLst/>
              <a:cxnLst/>
              <a:rect l="l" t="t" r="r" b="b"/>
              <a:pathLst>
                <a:path w="3409408" h="5146276">
                  <a:moveTo>
                    <a:pt x="0" y="0"/>
                  </a:moveTo>
                  <a:lnTo>
                    <a:pt x="3409408" y="0"/>
                  </a:lnTo>
                  <a:lnTo>
                    <a:pt x="3409408" y="5146276"/>
                  </a:lnTo>
                  <a:lnTo>
                    <a:pt x="0" y="5146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22" r="-2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5330928"/>
              <a:ext cx="3409408" cy="5146276"/>
            </a:xfrm>
            <a:custGeom>
              <a:avLst/>
              <a:gdLst/>
              <a:ahLst/>
              <a:cxnLst/>
              <a:rect l="l" t="t" r="r" b="b"/>
              <a:pathLst>
                <a:path w="3409408" h="5146276">
                  <a:moveTo>
                    <a:pt x="0" y="0"/>
                  </a:moveTo>
                  <a:lnTo>
                    <a:pt x="3409408" y="0"/>
                  </a:lnTo>
                  <a:lnTo>
                    <a:pt x="3409408" y="5146276"/>
                  </a:lnTo>
                  <a:lnTo>
                    <a:pt x="0" y="5146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890" b="-890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3553231" y="25041"/>
              <a:ext cx="3409408" cy="5146276"/>
            </a:xfrm>
            <a:custGeom>
              <a:avLst/>
              <a:gdLst/>
              <a:ahLst/>
              <a:cxnLst/>
              <a:rect l="l" t="t" r="r" b="b"/>
              <a:pathLst>
                <a:path w="3409408" h="5146276">
                  <a:moveTo>
                    <a:pt x="0" y="0"/>
                  </a:moveTo>
                  <a:lnTo>
                    <a:pt x="3409408" y="0"/>
                  </a:lnTo>
                  <a:lnTo>
                    <a:pt x="3409408" y="5146276"/>
                  </a:lnTo>
                  <a:lnTo>
                    <a:pt x="0" y="5146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890" b="-890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3553231" y="5330928"/>
              <a:ext cx="3409408" cy="5146276"/>
            </a:xfrm>
            <a:custGeom>
              <a:avLst/>
              <a:gdLst/>
              <a:ahLst/>
              <a:cxnLst/>
              <a:rect l="l" t="t" r="r" b="b"/>
              <a:pathLst>
                <a:path w="3409408" h="5146276">
                  <a:moveTo>
                    <a:pt x="0" y="0"/>
                  </a:moveTo>
                  <a:lnTo>
                    <a:pt x="3409408" y="0"/>
                  </a:lnTo>
                  <a:lnTo>
                    <a:pt x="3409408" y="5146276"/>
                  </a:lnTo>
                  <a:lnTo>
                    <a:pt x="0" y="5146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271" b="-3271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7112458" y="25041"/>
              <a:ext cx="3409408" cy="5146276"/>
            </a:xfrm>
            <a:custGeom>
              <a:avLst/>
              <a:gdLst/>
              <a:ahLst/>
              <a:cxnLst/>
              <a:rect l="l" t="t" r="r" b="b"/>
              <a:pathLst>
                <a:path w="3409408" h="5146276">
                  <a:moveTo>
                    <a:pt x="0" y="0"/>
                  </a:moveTo>
                  <a:lnTo>
                    <a:pt x="3409408" y="0"/>
                  </a:lnTo>
                  <a:lnTo>
                    <a:pt x="3409408" y="5146276"/>
                  </a:lnTo>
                  <a:lnTo>
                    <a:pt x="0" y="5146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890" b="-890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7112458" y="5330928"/>
              <a:ext cx="3409408" cy="5146276"/>
            </a:xfrm>
            <a:custGeom>
              <a:avLst/>
              <a:gdLst/>
              <a:ahLst/>
              <a:cxnLst/>
              <a:rect l="l" t="t" r="r" b="b"/>
              <a:pathLst>
                <a:path w="3409408" h="5146276">
                  <a:moveTo>
                    <a:pt x="0" y="0"/>
                  </a:moveTo>
                  <a:lnTo>
                    <a:pt x="3409408" y="0"/>
                  </a:lnTo>
                  <a:lnTo>
                    <a:pt x="3409408" y="5146276"/>
                  </a:lnTo>
                  <a:lnTo>
                    <a:pt x="0" y="5146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890" b="-890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0671685" y="25041"/>
              <a:ext cx="3409408" cy="5146276"/>
            </a:xfrm>
            <a:custGeom>
              <a:avLst/>
              <a:gdLst/>
              <a:ahLst/>
              <a:cxnLst/>
              <a:rect l="l" t="t" r="r" b="b"/>
              <a:pathLst>
                <a:path w="3409408" h="5146276">
                  <a:moveTo>
                    <a:pt x="0" y="0"/>
                  </a:moveTo>
                  <a:lnTo>
                    <a:pt x="3409407" y="0"/>
                  </a:lnTo>
                  <a:lnTo>
                    <a:pt x="3409407" y="5146276"/>
                  </a:lnTo>
                  <a:lnTo>
                    <a:pt x="0" y="5146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748" b="-74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0671685" y="5330928"/>
              <a:ext cx="3409408" cy="5146276"/>
            </a:xfrm>
            <a:custGeom>
              <a:avLst/>
              <a:gdLst/>
              <a:ahLst/>
              <a:cxnLst/>
              <a:rect l="l" t="t" r="r" b="b"/>
              <a:pathLst>
                <a:path w="3409408" h="5146276">
                  <a:moveTo>
                    <a:pt x="0" y="0"/>
                  </a:moveTo>
                  <a:lnTo>
                    <a:pt x="3409407" y="0"/>
                  </a:lnTo>
                  <a:lnTo>
                    <a:pt x="3409407" y="5146276"/>
                  </a:lnTo>
                  <a:lnTo>
                    <a:pt x="0" y="5146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607" b="-60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4230912" y="25041"/>
              <a:ext cx="3409408" cy="5146276"/>
            </a:xfrm>
            <a:custGeom>
              <a:avLst/>
              <a:gdLst/>
              <a:ahLst/>
              <a:cxnLst/>
              <a:rect l="l" t="t" r="r" b="b"/>
              <a:pathLst>
                <a:path w="3409408" h="5146276">
                  <a:moveTo>
                    <a:pt x="0" y="0"/>
                  </a:moveTo>
                  <a:lnTo>
                    <a:pt x="3409407" y="0"/>
                  </a:lnTo>
                  <a:lnTo>
                    <a:pt x="3409407" y="5146276"/>
                  </a:lnTo>
                  <a:lnTo>
                    <a:pt x="0" y="5146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746" b="-2746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4230912" y="5330928"/>
              <a:ext cx="3409408" cy="5146276"/>
            </a:xfrm>
            <a:custGeom>
              <a:avLst/>
              <a:gdLst/>
              <a:ahLst/>
              <a:cxnLst/>
              <a:rect l="l" t="t" r="r" b="b"/>
              <a:pathLst>
                <a:path w="3409408" h="5146276">
                  <a:moveTo>
                    <a:pt x="0" y="0"/>
                  </a:moveTo>
                  <a:lnTo>
                    <a:pt x="3409407" y="0"/>
                  </a:lnTo>
                  <a:lnTo>
                    <a:pt x="3409407" y="5146276"/>
                  </a:lnTo>
                  <a:lnTo>
                    <a:pt x="0" y="5146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22" r="-2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7790139" y="0"/>
              <a:ext cx="3409408" cy="5146276"/>
            </a:xfrm>
            <a:custGeom>
              <a:avLst/>
              <a:gdLst/>
              <a:ahLst/>
              <a:cxnLst/>
              <a:rect l="l" t="t" r="r" b="b"/>
              <a:pathLst>
                <a:path w="3409408" h="5146276">
                  <a:moveTo>
                    <a:pt x="0" y="0"/>
                  </a:moveTo>
                  <a:lnTo>
                    <a:pt x="3409407" y="0"/>
                  </a:lnTo>
                  <a:lnTo>
                    <a:pt x="3409407" y="5146276"/>
                  </a:lnTo>
                  <a:lnTo>
                    <a:pt x="0" y="5146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t="-890" b="-890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7790139" y="5330928"/>
              <a:ext cx="3409408" cy="5146276"/>
            </a:xfrm>
            <a:custGeom>
              <a:avLst/>
              <a:gdLst/>
              <a:ahLst/>
              <a:cxnLst/>
              <a:rect l="l" t="t" r="r" b="b"/>
              <a:pathLst>
                <a:path w="3409408" h="5146276">
                  <a:moveTo>
                    <a:pt x="0" y="0"/>
                  </a:moveTo>
                  <a:lnTo>
                    <a:pt x="3409407" y="0"/>
                  </a:lnTo>
                  <a:lnTo>
                    <a:pt x="3409407" y="5146276"/>
                  </a:lnTo>
                  <a:lnTo>
                    <a:pt x="0" y="5146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360" r="-36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95016" y="1420196"/>
            <a:ext cx="17697968" cy="521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All the best writers are readers too! Use these books to find inspiration for your story or poem.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0" y="0"/>
            <a:ext cx="18288000" cy="1241975"/>
            <a:chOff x="0" y="0"/>
            <a:chExt cx="4816593" cy="32710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16592" cy="327105"/>
            </a:xfrm>
            <a:custGeom>
              <a:avLst/>
              <a:gdLst/>
              <a:ahLst/>
              <a:cxnLst/>
              <a:rect l="l" t="t" r="r" b="b"/>
              <a:pathLst>
                <a:path w="4816592" h="327105">
                  <a:moveTo>
                    <a:pt x="0" y="0"/>
                  </a:moveTo>
                  <a:lnTo>
                    <a:pt x="4816592" y="0"/>
                  </a:lnTo>
                  <a:lnTo>
                    <a:pt x="4816592" y="327105"/>
                  </a:lnTo>
                  <a:lnTo>
                    <a:pt x="0" y="327105"/>
                  </a:lnTo>
                  <a:close/>
                </a:path>
              </a:pathLst>
            </a:custGeom>
            <a:solidFill>
              <a:srgbClr val="28367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816593" cy="355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5431966" y="78971"/>
            <a:ext cx="969998" cy="1058044"/>
          </a:xfrm>
          <a:custGeom>
            <a:avLst/>
            <a:gdLst/>
            <a:ahLst/>
            <a:cxnLst/>
            <a:rect l="l" t="t" r="r" b="b"/>
            <a:pathLst>
              <a:path w="969998" h="1058044">
                <a:moveTo>
                  <a:pt x="0" y="0"/>
                </a:moveTo>
                <a:lnTo>
                  <a:pt x="969998" y="0"/>
                </a:lnTo>
                <a:lnTo>
                  <a:pt x="969998" y="1058044"/>
                </a:lnTo>
                <a:lnTo>
                  <a:pt x="0" y="105804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TextBox 21"/>
          <p:cNvSpPr txBox="1"/>
          <p:nvPr/>
        </p:nvSpPr>
        <p:spPr>
          <a:xfrm>
            <a:off x="472475" y="11795"/>
            <a:ext cx="11400574" cy="113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9"/>
              </a:lnSpc>
              <a:spcBef>
                <a:spcPct val="0"/>
              </a:spcBef>
            </a:pPr>
            <a:r>
              <a:rPr lang="en-US" sz="669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Reading Recommendations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6364248" y="99075"/>
            <a:ext cx="1652172" cy="954975"/>
            <a:chOff x="0" y="0"/>
            <a:chExt cx="2202896" cy="1273301"/>
          </a:xfrm>
        </p:grpSpPr>
        <p:sp>
          <p:nvSpPr>
            <p:cNvPr id="23" name="TextBox 23"/>
            <p:cNvSpPr txBox="1"/>
            <p:nvPr/>
          </p:nvSpPr>
          <p:spPr>
            <a:xfrm>
              <a:off x="0" y="163598"/>
              <a:ext cx="2202896" cy="1109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99"/>
                </a:lnSpc>
              </a:pPr>
              <a:r>
                <a:rPr lang="en-US" sz="2267" b="1" spc="34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Young</a:t>
              </a:r>
            </a:p>
            <a:p>
              <a:pPr algn="l">
                <a:lnSpc>
                  <a:spcPts val="2108"/>
                </a:lnSpc>
              </a:pPr>
              <a:r>
                <a:rPr lang="en-US" sz="2173" b="1" spc="-69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Writers</a:t>
              </a:r>
            </a:p>
            <a:p>
              <a:pPr algn="l">
                <a:lnSpc>
                  <a:spcPts val="2129"/>
                </a:lnSpc>
              </a:pPr>
              <a:r>
                <a:rPr lang="en-US" sz="2173" b="1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Competition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257870" y="-95250"/>
              <a:ext cx="945025" cy="1093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07"/>
                </a:lnSpc>
                <a:spcBef>
                  <a:spcPct val="0"/>
                </a:spcBef>
              </a:pPr>
              <a:r>
                <a:rPr lang="en-US" sz="4933" b="1" spc="-29">
                  <a:solidFill>
                    <a:srgbClr val="FBBC3C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26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4026502" y="279157"/>
            <a:ext cx="1418036" cy="590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  <a:spcBef>
                <a:spcPct val="0"/>
              </a:spcBef>
            </a:pPr>
            <a:r>
              <a:rPr lang="en-US" sz="346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Senior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021461" y="1213400"/>
            <a:ext cx="9525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endParaRPr/>
          </a:p>
        </p:txBody>
      </p:sp>
      <p:sp>
        <p:nvSpPr>
          <p:cNvPr id="3" name="TextBox 3"/>
          <p:cNvSpPr txBox="1"/>
          <p:nvPr/>
        </p:nvSpPr>
        <p:spPr>
          <a:xfrm>
            <a:off x="16021461" y="1213400"/>
            <a:ext cx="9525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12041068" y="435210"/>
            <a:ext cx="2148700" cy="889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60"/>
              </a:lnSpc>
              <a:spcBef>
                <a:spcPct val="0"/>
              </a:spcBef>
            </a:pPr>
            <a:r>
              <a:rPr lang="en-US" sz="525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Senior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8288000" cy="1241975"/>
            <a:chOff x="0" y="0"/>
            <a:chExt cx="4816593" cy="3271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327105"/>
            </a:xfrm>
            <a:custGeom>
              <a:avLst/>
              <a:gdLst/>
              <a:ahLst/>
              <a:cxnLst/>
              <a:rect l="l" t="t" r="r" b="b"/>
              <a:pathLst>
                <a:path w="4816592" h="327105">
                  <a:moveTo>
                    <a:pt x="0" y="0"/>
                  </a:moveTo>
                  <a:lnTo>
                    <a:pt x="4816592" y="0"/>
                  </a:lnTo>
                  <a:lnTo>
                    <a:pt x="4816592" y="327105"/>
                  </a:lnTo>
                  <a:lnTo>
                    <a:pt x="0" y="327105"/>
                  </a:lnTo>
                  <a:close/>
                </a:path>
              </a:pathLst>
            </a:custGeom>
            <a:solidFill>
              <a:srgbClr val="28367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816593" cy="355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431966" y="78971"/>
            <a:ext cx="969998" cy="1058044"/>
          </a:xfrm>
          <a:custGeom>
            <a:avLst/>
            <a:gdLst/>
            <a:ahLst/>
            <a:cxnLst/>
            <a:rect l="l" t="t" r="r" b="b"/>
            <a:pathLst>
              <a:path w="969998" h="1058044">
                <a:moveTo>
                  <a:pt x="0" y="0"/>
                </a:moveTo>
                <a:lnTo>
                  <a:pt x="969998" y="0"/>
                </a:lnTo>
                <a:lnTo>
                  <a:pt x="969998" y="1058044"/>
                </a:lnTo>
                <a:lnTo>
                  <a:pt x="0" y="10580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472475" y="11795"/>
            <a:ext cx="11400574" cy="113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9"/>
              </a:lnSpc>
              <a:spcBef>
                <a:spcPct val="0"/>
              </a:spcBef>
            </a:pPr>
            <a:r>
              <a:rPr lang="en-US" sz="669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Reading Recommendations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364248" y="99075"/>
            <a:ext cx="1652172" cy="954975"/>
            <a:chOff x="0" y="0"/>
            <a:chExt cx="2202896" cy="1273301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63598"/>
              <a:ext cx="2202896" cy="1109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99"/>
                </a:lnSpc>
              </a:pPr>
              <a:r>
                <a:rPr lang="en-US" sz="2267" b="1" spc="34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Young</a:t>
              </a:r>
            </a:p>
            <a:p>
              <a:pPr algn="l">
                <a:lnSpc>
                  <a:spcPts val="2108"/>
                </a:lnSpc>
              </a:pPr>
              <a:r>
                <a:rPr lang="en-US" sz="2173" b="1" spc="-69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Writers</a:t>
              </a:r>
            </a:p>
            <a:p>
              <a:pPr algn="l">
                <a:lnSpc>
                  <a:spcPts val="2129"/>
                </a:lnSpc>
              </a:pPr>
              <a:r>
                <a:rPr lang="en-US" sz="2173" b="1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Competition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257870" y="-95250"/>
              <a:ext cx="945025" cy="1093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07"/>
                </a:lnSpc>
                <a:spcBef>
                  <a:spcPct val="0"/>
                </a:spcBef>
              </a:pPr>
              <a:r>
                <a:rPr lang="en-US" sz="4933" b="1" spc="-29">
                  <a:solidFill>
                    <a:srgbClr val="FBBC3C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26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4026502" y="279157"/>
            <a:ext cx="1418036" cy="590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  <a:spcBef>
                <a:spcPct val="0"/>
              </a:spcBef>
            </a:pPr>
            <a:r>
              <a:rPr lang="en-US" sz="346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Senior</a:t>
            </a:r>
          </a:p>
        </p:txBody>
      </p:sp>
      <p:sp>
        <p:nvSpPr>
          <p:cNvPr id="14" name="Freeform 14"/>
          <p:cNvSpPr/>
          <p:nvPr/>
        </p:nvSpPr>
        <p:spPr>
          <a:xfrm>
            <a:off x="1194170" y="2303212"/>
            <a:ext cx="2557056" cy="3859707"/>
          </a:xfrm>
          <a:custGeom>
            <a:avLst/>
            <a:gdLst/>
            <a:ahLst/>
            <a:cxnLst/>
            <a:rect l="l" t="t" r="r" b="b"/>
            <a:pathLst>
              <a:path w="2557056" h="3859707">
                <a:moveTo>
                  <a:pt x="0" y="0"/>
                </a:moveTo>
                <a:lnTo>
                  <a:pt x="2557056" y="0"/>
                </a:lnTo>
                <a:lnTo>
                  <a:pt x="2557056" y="3859707"/>
                </a:lnTo>
                <a:lnTo>
                  <a:pt x="0" y="3859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1" b="-5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194170" y="6282628"/>
            <a:ext cx="2557056" cy="3859707"/>
          </a:xfrm>
          <a:custGeom>
            <a:avLst/>
            <a:gdLst/>
            <a:ahLst/>
            <a:cxnLst/>
            <a:rect l="l" t="t" r="r" b="b"/>
            <a:pathLst>
              <a:path w="2557056" h="3859707">
                <a:moveTo>
                  <a:pt x="0" y="0"/>
                </a:moveTo>
                <a:lnTo>
                  <a:pt x="2557056" y="0"/>
                </a:lnTo>
                <a:lnTo>
                  <a:pt x="2557056" y="3859706"/>
                </a:lnTo>
                <a:lnTo>
                  <a:pt x="0" y="3859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427" b="-34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3859093" y="2303212"/>
            <a:ext cx="2557056" cy="3859707"/>
          </a:xfrm>
          <a:custGeom>
            <a:avLst/>
            <a:gdLst/>
            <a:ahLst/>
            <a:cxnLst/>
            <a:rect l="l" t="t" r="r" b="b"/>
            <a:pathLst>
              <a:path w="2557056" h="3859707">
                <a:moveTo>
                  <a:pt x="0" y="0"/>
                </a:moveTo>
                <a:lnTo>
                  <a:pt x="2557056" y="0"/>
                </a:lnTo>
                <a:lnTo>
                  <a:pt x="2557056" y="3859707"/>
                </a:lnTo>
                <a:lnTo>
                  <a:pt x="0" y="38597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1" b="-5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3859093" y="6282628"/>
            <a:ext cx="2557056" cy="3859707"/>
          </a:xfrm>
          <a:custGeom>
            <a:avLst/>
            <a:gdLst/>
            <a:ahLst/>
            <a:cxnLst/>
            <a:rect l="l" t="t" r="r" b="b"/>
            <a:pathLst>
              <a:path w="2557056" h="3859707">
                <a:moveTo>
                  <a:pt x="0" y="0"/>
                </a:moveTo>
                <a:lnTo>
                  <a:pt x="2557056" y="0"/>
                </a:lnTo>
                <a:lnTo>
                  <a:pt x="2557056" y="3859706"/>
                </a:lnTo>
                <a:lnTo>
                  <a:pt x="0" y="38597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90" b="-89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6528513" y="2303212"/>
            <a:ext cx="2557056" cy="3859707"/>
          </a:xfrm>
          <a:custGeom>
            <a:avLst/>
            <a:gdLst/>
            <a:ahLst/>
            <a:cxnLst/>
            <a:rect l="l" t="t" r="r" b="b"/>
            <a:pathLst>
              <a:path w="2557056" h="3859707">
                <a:moveTo>
                  <a:pt x="0" y="0"/>
                </a:moveTo>
                <a:lnTo>
                  <a:pt x="2557056" y="0"/>
                </a:lnTo>
                <a:lnTo>
                  <a:pt x="2557056" y="3859707"/>
                </a:lnTo>
                <a:lnTo>
                  <a:pt x="0" y="38597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6528513" y="6282628"/>
            <a:ext cx="2557056" cy="3859707"/>
          </a:xfrm>
          <a:custGeom>
            <a:avLst/>
            <a:gdLst/>
            <a:ahLst/>
            <a:cxnLst/>
            <a:rect l="l" t="t" r="r" b="b"/>
            <a:pathLst>
              <a:path w="2557056" h="3859707">
                <a:moveTo>
                  <a:pt x="0" y="0"/>
                </a:moveTo>
                <a:lnTo>
                  <a:pt x="2557056" y="0"/>
                </a:lnTo>
                <a:lnTo>
                  <a:pt x="2557056" y="3859706"/>
                </a:lnTo>
                <a:lnTo>
                  <a:pt x="0" y="38597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89" b="-18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9197934" y="2303212"/>
            <a:ext cx="2557056" cy="3859707"/>
          </a:xfrm>
          <a:custGeom>
            <a:avLst/>
            <a:gdLst/>
            <a:ahLst/>
            <a:cxnLst/>
            <a:rect l="l" t="t" r="r" b="b"/>
            <a:pathLst>
              <a:path w="2557056" h="3859707">
                <a:moveTo>
                  <a:pt x="0" y="0"/>
                </a:moveTo>
                <a:lnTo>
                  <a:pt x="2557055" y="0"/>
                </a:lnTo>
                <a:lnTo>
                  <a:pt x="2557055" y="3859707"/>
                </a:lnTo>
                <a:lnTo>
                  <a:pt x="0" y="38597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053" b="-205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9197934" y="6282628"/>
            <a:ext cx="2557056" cy="3859707"/>
          </a:xfrm>
          <a:custGeom>
            <a:avLst/>
            <a:gdLst/>
            <a:ahLst/>
            <a:cxnLst/>
            <a:rect l="l" t="t" r="r" b="b"/>
            <a:pathLst>
              <a:path w="2557056" h="3859707">
                <a:moveTo>
                  <a:pt x="0" y="0"/>
                </a:moveTo>
                <a:lnTo>
                  <a:pt x="2557055" y="0"/>
                </a:lnTo>
                <a:lnTo>
                  <a:pt x="2557055" y="3859706"/>
                </a:lnTo>
                <a:lnTo>
                  <a:pt x="0" y="38597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97" r="-49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11867354" y="2303212"/>
            <a:ext cx="2557056" cy="3859707"/>
          </a:xfrm>
          <a:custGeom>
            <a:avLst/>
            <a:gdLst/>
            <a:ahLst/>
            <a:cxnLst/>
            <a:rect l="l" t="t" r="r" b="b"/>
            <a:pathLst>
              <a:path w="2557056" h="3859707">
                <a:moveTo>
                  <a:pt x="0" y="0"/>
                </a:moveTo>
                <a:lnTo>
                  <a:pt x="2557056" y="0"/>
                </a:lnTo>
                <a:lnTo>
                  <a:pt x="2557056" y="3859707"/>
                </a:lnTo>
                <a:lnTo>
                  <a:pt x="0" y="38597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202" b="-220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>
            <a:off x="11867354" y="6282628"/>
            <a:ext cx="2557056" cy="3859707"/>
          </a:xfrm>
          <a:custGeom>
            <a:avLst/>
            <a:gdLst/>
            <a:ahLst/>
            <a:cxnLst/>
            <a:rect l="l" t="t" r="r" b="b"/>
            <a:pathLst>
              <a:path w="2557056" h="3859707">
                <a:moveTo>
                  <a:pt x="0" y="0"/>
                </a:moveTo>
                <a:lnTo>
                  <a:pt x="2557056" y="0"/>
                </a:lnTo>
                <a:lnTo>
                  <a:pt x="2557056" y="3859706"/>
                </a:lnTo>
                <a:lnTo>
                  <a:pt x="0" y="38597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890" b="-89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14536774" y="2284431"/>
            <a:ext cx="2557056" cy="3859707"/>
          </a:xfrm>
          <a:custGeom>
            <a:avLst/>
            <a:gdLst/>
            <a:ahLst/>
            <a:cxnLst/>
            <a:rect l="l" t="t" r="r" b="b"/>
            <a:pathLst>
              <a:path w="2557056" h="3859707">
                <a:moveTo>
                  <a:pt x="0" y="0"/>
                </a:moveTo>
                <a:lnTo>
                  <a:pt x="2557056" y="0"/>
                </a:lnTo>
                <a:lnTo>
                  <a:pt x="2557056" y="3859707"/>
                </a:lnTo>
                <a:lnTo>
                  <a:pt x="0" y="38597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890" b="-89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14536774" y="6282628"/>
            <a:ext cx="2557056" cy="3859707"/>
          </a:xfrm>
          <a:custGeom>
            <a:avLst/>
            <a:gdLst/>
            <a:ahLst/>
            <a:cxnLst/>
            <a:rect l="l" t="t" r="r" b="b"/>
            <a:pathLst>
              <a:path w="2557056" h="3859707">
                <a:moveTo>
                  <a:pt x="0" y="0"/>
                </a:moveTo>
                <a:lnTo>
                  <a:pt x="2557056" y="0"/>
                </a:lnTo>
                <a:lnTo>
                  <a:pt x="2557056" y="3859706"/>
                </a:lnTo>
                <a:lnTo>
                  <a:pt x="0" y="385970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22" r="-2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TextBox 26"/>
          <p:cNvSpPr txBox="1"/>
          <p:nvPr/>
        </p:nvSpPr>
        <p:spPr>
          <a:xfrm>
            <a:off x="295016" y="1420196"/>
            <a:ext cx="17697968" cy="521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All the best writers are readers too! Use these books to find inspiration for your story or poem.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021461" y="1213400"/>
            <a:ext cx="9525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endParaRPr/>
          </a:p>
        </p:txBody>
      </p:sp>
      <p:sp>
        <p:nvSpPr>
          <p:cNvPr id="3" name="TextBox 3"/>
          <p:cNvSpPr txBox="1"/>
          <p:nvPr/>
        </p:nvSpPr>
        <p:spPr>
          <a:xfrm>
            <a:off x="16021461" y="1213400"/>
            <a:ext cx="9525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endParaRPr/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18288000" cy="1241975"/>
            <a:chOff x="0" y="0"/>
            <a:chExt cx="4816593" cy="3271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327105"/>
            </a:xfrm>
            <a:custGeom>
              <a:avLst/>
              <a:gdLst/>
              <a:ahLst/>
              <a:cxnLst/>
              <a:rect l="l" t="t" r="r" b="b"/>
              <a:pathLst>
                <a:path w="4816592" h="327105">
                  <a:moveTo>
                    <a:pt x="0" y="0"/>
                  </a:moveTo>
                  <a:lnTo>
                    <a:pt x="4816592" y="0"/>
                  </a:lnTo>
                  <a:lnTo>
                    <a:pt x="4816592" y="327105"/>
                  </a:lnTo>
                  <a:lnTo>
                    <a:pt x="0" y="327105"/>
                  </a:lnTo>
                  <a:close/>
                </a:path>
              </a:pathLst>
            </a:custGeom>
            <a:solidFill>
              <a:srgbClr val="28367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4816593" cy="355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431966" y="78971"/>
            <a:ext cx="969998" cy="1058044"/>
          </a:xfrm>
          <a:custGeom>
            <a:avLst/>
            <a:gdLst/>
            <a:ahLst/>
            <a:cxnLst/>
            <a:rect l="l" t="t" r="r" b="b"/>
            <a:pathLst>
              <a:path w="969998" h="1058044">
                <a:moveTo>
                  <a:pt x="0" y="0"/>
                </a:moveTo>
                <a:lnTo>
                  <a:pt x="969998" y="0"/>
                </a:lnTo>
                <a:lnTo>
                  <a:pt x="969998" y="1058044"/>
                </a:lnTo>
                <a:lnTo>
                  <a:pt x="0" y="10580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16364248" y="99075"/>
            <a:ext cx="1652172" cy="954975"/>
            <a:chOff x="0" y="0"/>
            <a:chExt cx="2202896" cy="1273301"/>
          </a:xfrm>
        </p:grpSpPr>
        <p:sp>
          <p:nvSpPr>
            <p:cNvPr id="9" name="TextBox 9"/>
            <p:cNvSpPr txBox="1"/>
            <p:nvPr/>
          </p:nvSpPr>
          <p:spPr>
            <a:xfrm>
              <a:off x="0" y="163598"/>
              <a:ext cx="2202896" cy="1109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99"/>
                </a:lnSpc>
              </a:pPr>
              <a:r>
                <a:rPr lang="en-US" sz="2267" b="1" spc="34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Young</a:t>
              </a:r>
            </a:p>
            <a:p>
              <a:pPr algn="l">
                <a:lnSpc>
                  <a:spcPts val="2108"/>
                </a:lnSpc>
              </a:pPr>
              <a:r>
                <a:rPr lang="en-US" sz="2173" b="1" spc="-69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Writers</a:t>
              </a:r>
            </a:p>
            <a:p>
              <a:pPr algn="l">
                <a:lnSpc>
                  <a:spcPts val="2129"/>
                </a:lnSpc>
              </a:pPr>
              <a:r>
                <a:rPr lang="en-US" sz="2173" b="1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Competition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57870" y="-95250"/>
              <a:ext cx="945025" cy="1093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07"/>
                </a:lnSpc>
                <a:spcBef>
                  <a:spcPct val="0"/>
                </a:spcBef>
              </a:pPr>
              <a:r>
                <a:rPr lang="en-US" sz="4933" b="1" spc="-29">
                  <a:solidFill>
                    <a:srgbClr val="FBBC3C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26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026502" y="279157"/>
            <a:ext cx="1418036" cy="590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  <a:spcBef>
                <a:spcPct val="0"/>
              </a:spcBef>
            </a:pPr>
            <a:r>
              <a:rPr lang="en-US" sz="346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Senior</a:t>
            </a:r>
          </a:p>
        </p:txBody>
      </p:sp>
      <p:sp>
        <p:nvSpPr>
          <p:cNvPr id="12" name="Freeform 12"/>
          <p:cNvSpPr/>
          <p:nvPr/>
        </p:nvSpPr>
        <p:spPr>
          <a:xfrm>
            <a:off x="9566293" y="3044126"/>
            <a:ext cx="7962637" cy="6214174"/>
          </a:xfrm>
          <a:custGeom>
            <a:avLst/>
            <a:gdLst/>
            <a:ahLst/>
            <a:cxnLst/>
            <a:rect l="l" t="t" r="r" b="b"/>
            <a:pathLst>
              <a:path w="7962637" h="6214174">
                <a:moveTo>
                  <a:pt x="0" y="0"/>
                </a:moveTo>
                <a:lnTo>
                  <a:pt x="7962636" y="0"/>
                </a:lnTo>
                <a:lnTo>
                  <a:pt x="7962636" y="6214174"/>
                </a:lnTo>
                <a:lnTo>
                  <a:pt x="0" y="62141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472475" y="1591860"/>
            <a:ext cx="17343050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This year, we are inspired by the sources that brighten our world and our theme is: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9573" y="4381500"/>
            <a:ext cx="7962637" cy="2030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094"/>
              </a:lnSpc>
              <a:spcBef>
                <a:spcPct val="0"/>
              </a:spcBef>
            </a:pPr>
            <a:r>
              <a:rPr lang="en-US" sz="12210" b="1" dirty="0">
                <a:solidFill>
                  <a:srgbClr val="000000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The Light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241975"/>
            <a:chOff x="0" y="0"/>
            <a:chExt cx="4816593" cy="327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27105"/>
            </a:xfrm>
            <a:custGeom>
              <a:avLst/>
              <a:gdLst/>
              <a:ahLst/>
              <a:cxnLst/>
              <a:rect l="l" t="t" r="r" b="b"/>
              <a:pathLst>
                <a:path w="4816592" h="327105">
                  <a:moveTo>
                    <a:pt x="0" y="0"/>
                  </a:moveTo>
                  <a:lnTo>
                    <a:pt x="4816592" y="0"/>
                  </a:lnTo>
                  <a:lnTo>
                    <a:pt x="4816592" y="327105"/>
                  </a:lnTo>
                  <a:lnTo>
                    <a:pt x="0" y="327105"/>
                  </a:lnTo>
                  <a:close/>
                </a:path>
              </a:pathLst>
            </a:custGeom>
            <a:solidFill>
              <a:srgbClr val="28367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355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431966" y="78971"/>
            <a:ext cx="969998" cy="1058044"/>
          </a:xfrm>
          <a:custGeom>
            <a:avLst/>
            <a:gdLst/>
            <a:ahLst/>
            <a:cxnLst/>
            <a:rect l="l" t="t" r="r" b="b"/>
            <a:pathLst>
              <a:path w="969998" h="1058044">
                <a:moveTo>
                  <a:pt x="0" y="0"/>
                </a:moveTo>
                <a:lnTo>
                  <a:pt x="969998" y="0"/>
                </a:lnTo>
                <a:lnTo>
                  <a:pt x="969998" y="1058044"/>
                </a:lnTo>
                <a:lnTo>
                  <a:pt x="0" y="10580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028700" y="3033945"/>
            <a:ext cx="4721924" cy="5151189"/>
          </a:xfrm>
          <a:custGeom>
            <a:avLst/>
            <a:gdLst/>
            <a:ahLst/>
            <a:cxnLst/>
            <a:rect l="l" t="t" r="r" b="b"/>
            <a:pathLst>
              <a:path w="4721924" h="5151189">
                <a:moveTo>
                  <a:pt x="0" y="0"/>
                </a:moveTo>
                <a:lnTo>
                  <a:pt x="4721924" y="0"/>
                </a:lnTo>
                <a:lnTo>
                  <a:pt x="4721924" y="5151189"/>
                </a:lnTo>
                <a:lnTo>
                  <a:pt x="0" y="5151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6021461" y="1213400"/>
            <a:ext cx="9525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16021461" y="1213400"/>
            <a:ext cx="9525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472475" y="1772835"/>
            <a:ext cx="17343050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Light exists all around us. It can be natural: the sun, moon and stars, lightning splitting the clouds, or a single candle flickering in the dark. 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72475" y="11795"/>
            <a:ext cx="6244891" cy="113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9"/>
              </a:lnSpc>
              <a:spcBef>
                <a:spcPct val="0"/>
              </a:spcBef>
            </a:pPr>
            <a:r>
              <a:rPr lang="en-US" sz="669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The Light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6364248" y="99075"/>
            <a:ext cx="1652172" cy="954975"/>
            <a:chOff x="0" y="0"/>
            <a:chExt cx="2202896" cy="127330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163598"/>
              <a:ext cx="2202896" cy="1109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99"/>
                </a:lnSpc>
              </a:pPr>
              <a:r>
                <a:rPr lang="en-US" sz="2267" b="1" spc="34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Young</a:t>
              </a:r>
            </a:p>
            <a:p>
              <a:pPr algn="l">
                <a:lnSpc>
                  <a:spcPts val="2108"/>
                </a:lnSpc>
              </a:pPr>
              <a:r>
                <a:rPr lang="en-US" sz="2173" b="1" spc="-69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Writers</a:t>
              </a:r>
            </a:p>
            <a:p>
              <a:pPr algn="l">
                <a:lnSpc>
                  <a:spcPts val="2129"/>
                </a:lnSpc>
              </a:pPr>
              <a:r>
                <a:rPr lang="en-US" sz="2173" b="1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Competition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57870" y="-95250"/>
              <a:ext cx="945025" cy="1093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07"/>
                </a:lnSpc>
                <a:spcBef>
                  <a:spcPct val="0"/>
                </a:spcBef>
              </a:pPr>
              <a:r>
                <a:rPr lang="en-US" sz="4933" b="1" spc="-29">
                  <a:solidFill>
                    <a:srgbClr val="FBBC3C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26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026502" y="279157"/>
            <a:ext cx="1418036" cy="590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  <a:spcBef>
                <a:spcPct val="0"/>
              </a:spcBef>
            </a:pPr>
            <a:r>
              <a:rPr lang="en-US" sz="346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Senior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2475" y="8070044"/>
            <a:ext cx="13554027" cy="189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Do these lights help us see clearer or do they expose us? Are they beautiful or blinding, do they bring hope and guidance, or surveillance and danger?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217881" y="3983622"/>
            <a:ext cx="10597644" cy="3175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You might think about artificial light: a screen glowing in the dark, streetlights guiding you home, LEDs blinking on a machine or lights of a fairground. You could start your story with a single beam of light in darkness.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241975"/>
            <a:chOff x="0" y="0"/>
            <a:chExt cx="4816593" cy="327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27105"/>
            </a:xfrm>
            <a:custGeom>
              <a:avLst/>
              <a:gdLst/>
              <a:ahLst/>
              <a:cxnLst/>
              <a:rect l="l" t="t" r="r" b="b"/>
              <a:pathLst>
                <a:path w="4816592" h="327105">
                  <a:moveTo>
                    <a:pt x="0" y="0"/>
                  </a:moveTo>
                  <a:lnTo>
                    <a:pt x="4816592" y="0"/>
                  </a:lnTo>
                  <a:lnTo>
                    <a:pt x="4816592" y="327105"/>
                  </a:lnTo>
                  <a:lnTo>
                    <a:pt x="0" y="327105"/>
                  </a:lnTo>
                  <a:close/>
                </a:path>
              </a:pathLst>
            </a:custGeom>
            <a:solidFill>
              <a:srgbClr val="28367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355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431966" y="78971"/>
            <a:ext cx="969998" cy="1058044"/>
          </a:xfrm>
          <a:custGeom>
            <a:avLst/>
            <a:gdLst/>
            <a:ahLst/>
            <a:cxnLst/>
            <a:rect l="l" t="t" r="r" b="b"/>
            <a:pathLst>
              <a:path w="969998" h="1058044">
                <a:moveTo>
                  <a:pt x="0" y="0"/>
                </a:moveTo>
                <a:lnTo>
                  <a:pt x="969998" y="0"/>
                </a:lnTo>
                <a:lnTo>
                  <a:pt x="969998" y="1058044"/>
                </a:lnTo>
                <a:lnTo>
                  <a:pt x="0" y="10580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flipH="1">
            <a:off x="12414855" y="2909550"/>
            <a:ext cx="4641331" cy="4123049"/>
          </a:xfrm>
          <a:custGeom>
            <a:avLst/>
            <a:gdLst/>
            <a:ahLst/>
            <a:cxnLst/>
            <a:rect l="l" t="t" r="r" b="b"/>
            <a:pathLst>
              <a:path w="4641331" h="4123049">
                <a:moveTo>
                  <a:pt x="4641331" y="0"/>
                </a:moveTo>
                <a:lnTo>
                  <a:pt x="0" y="0"/>
                </a:lnTo>
                <a:lnTo>
                  <a:pt x="0" y="4123049"/>
                </a:lnTo>
                <a:lnTo>
                  <a:pt x="4641331" y="4123049"/>
                </a:lnTo>
                <a:lnTo>
                  <a:pt x="464133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6021461" y="1213400"/>
            <a:ext cx="9525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16021461" y="1213400"/>
            <a:ext cx="9525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472475" y="1591860"/>
            <a:ext cx="17343050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Perhaps it is a lighthouse standing alone in a storm, a spotlight on a stage, floodlights of a stadium, or even the lights of a UFO.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72475" y="11795"/>
            <a:ext cx="6244891" cy="113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9"/>
              </a:lnSpc>
              <a:spcBef>
                <a:spcPct val="0"/>
              </a:spcBef>
            </a:pPr>
            <a:r>
              <a:rPr lang="en-US" sz="669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The Light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6364248" y="99075"/>
            <a:ext cx="1652172" cy="954975"/>
            <a:chOff x="0" y="0"/>
            <a:chExt cx="2202896" cy="127330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163598"/>
              <a:ext cx="2202896" cy="1109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99"/>
                </a:lnSpc>
              </a:pPr>
              <a:r>
                <a:rPr lang="en-US" sz="2267" b="1" spc="34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Young</a:t>
              </a:r>
            </a:p>
            <a:p>
              <a:pPr algn="l">
                <a:lnSpc>
                  <a:spcPts val="2108"/>
                </a:lnSpc>
              </a:pPr>
              <a:r>
                <a:rPr lang="en-US" sz="2173" b="1" spc="-69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Writers</a:t>
              </a:r>
            </a:p>
            <a:p>
              <a:pPr algn="l">
                <a:lnSpc>
                  <a:spcPts val="2129"/>
                </a:lnSpc>
              </a:pPr>
              <a:r>
                <a:rPr lang="en-US" sz="2173" b="1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Competition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57870" y="-95250"/>
              <a:ext cx="945025" cy="1093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07"/>
                </a:lnSpc>
                <a:spcBef>
                  <a:spcPct val="0"/>
                </a:spcBef>
              </a:pPr>
              <a:r>
                <a:rPr lang="en-US" sz="4933" b="1" spc="-29">
                  <a:solidFill>
                    <a:srgbClr val="FBBC3C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26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026502" y="279157"/>
            <a:ext cx="1418036" cy="590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  <a:spcBef>
                <a:spcPct val="0"/>
              </a:spcBef>
            </a:pPr>
            <a:r>
              <a:rPr lang="en-US" sz="346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Senior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2475" y="4183063"/>
            <a:ext cx="10241059" cy="184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Are these lights magical or mythical? Have the lights always existed, or did they arrive mysteriously or suddenly?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72475" y="7413625"/>
            <a:ext cx="17343050" cy="246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Lights can be an event or celebration, from the candles of Diwali to the fireworks of Guy Fawkes Night. Could you write about a celebration you know, or invent your own festival of light? You could even write about when there is no light or think about what light could represent.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241975"/>
            <a:chOff x="0" y="0"/>
            <a:chExt cx="4816593" cy="327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27105"/>
            </a:xfrm>
            <a:custGeom>
              <a:avLst/>
              <a:gdLst/>
              <a:ahLst/>
              <a:cxnLst/>
              <a:rect l="l" t="t" r="r" b="b"/>
              <a:pathLst>
                <a:path w="4816592" h="327105">
                  <a:moveTo>
                    <a:pt x="0" y="0"/>
                  </a:moveTo>
                  <a:lnTo>
                    <a:pt x="4816592" y="0"/>
                  </a:lnTo>
                  <a:lnTo>
                    <a:pt x="4816592" y="327105"/>
                  </a:lnTo>
                  <a:lnTo>
                    <a:pt x="0" y="327105"/>
                  </a:lnTo>
                  <a:close/>
                </a:path>
              </a:pathLst>
            </a:custGeom>
            <a:solidFill>
              <a:srgbClr val="28367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355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431966" y="78971"/>
            <a:ext cx="969998" cy="1058044"/>
          </a:xfrm>
          <a:custGeom>
            <a:avLst/>
            <a:gdLst/>
            <a:ahLst/>
            <a:cxnLst/>
            <a:rect l="l" t="t" r="r" b="b"/>
            <a:pathLst>
              <a:path w="969998" h="1058044">
                <a:moveTo>
                  <a:pt x="0" y="0"/>
                </a:moveTo>
                <a:lnTo>
                  <a:pt x="969998" y="0"/>
                </a:lnTo>
                <a:lnTo>
                  <a:pt x="969998" y="1058044"/>
                </a:lnTo>
                <a:lnTo>
                  <a:pt x="0" y="10580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0" y="8833158"/>
            <a:ext cx="14026502" cy="1034742"/>
            <a:chOff x="0" y="0"/>
            <a:chExt cx="3694223" cy="2725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94223" cy="272525"/>
            </a:xfrm>
            <a:custGeom>
              <a:avLst/>
              <a:gdLst/>
              <a:ahLst/>
              <a:cxnLst/>
              <a:rect l="l" t="t" r="r" b="b"/>
              <a:pathLst>
                <a:path w="3694223" h="272525">
                  <a:moveTo>
                    <a:pt x="0" y="0"/>
                  </a:moveTo>
                  <a:lnTo>
                    <a:pt x="3694223" y="0"/>
                  </a:lnTo>
                  <a:lnTo>
                    <a:pt x="3694223" y="272525"/>
                  </a:lnTo>
                  <a:lnTo>
                    <a:pt x="0" y="272525"/>
                  </a:lnTo>
                  <a:close/>
                </a:path>
              </a:pathLst>
            </a:custGeom>
            <a:solidFill>
              <a:srgbClr val="CB418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694223" cy="301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180471">
            <a:off x="13213017" y="2324870"/>
            <a:ext cx="2130963" cy="3409541"/>
          </a:xfrm>
          <a:custGeom>
            <a:avLst/>
            <a:gdLst/>
            <a:ahLst/>
            <a:cxnLst/>
            <a:rect l="l" t="t" r="r" b="b"/>
            <a:pathLst>
              <a:path w="2130963" h="3409541">
                <a:moveTo>
                  <a:pt x="0" y="0"/>
                </a:moveTo>
                <a:lnTo>
                  <a:pt x="2130963" y="0"/>
                </a:lnTo>
                <a:lnTo>
                  <a:pt x="2130963" y="3409541"/>
                </a:lnTo>
                <a:lnTo>
                  <a:pt x="0" y="34095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313683" y="4830007"/>
            <a:ext cx="5699568" cy="3809733"/>
          </a:xfrm>
          <a:custGeom>
            <a:avLst/>
            <a:gdLst/>
            <a:ahLst/>
            <a:cxnLst/>
            <a:rect l="l" t="t" r="r" b="b"/>
            <a:pathLst>
              <a:path w="5699568" h="3809733">
                <a:moveTo>
                  <a:pt x="0" y="0"/>
                </a:moveTo>
                <a:lnTo>
                  <a:pt x="5699568" y="0"/>
                </a:lnTo>
                <a:lnTo>
                  <a:pt x="5699568" y="3809733"/>
                </a:lnTo>
                <a:lnTo>
                  <a:pt x="0" y="38097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911" t="-16570" r="-896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472475" y="11795"/>
            <a:ext cx="6244891" cy="113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9"/>
              </a:lnSpc>
              <a:spcBef>
                <a:spcPct val="0"/>
              </a:spcBef>
            </a:pPr>
            <a:r>
              <a:rPr lang="en-US" sz="669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Prizes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021461" y="1213400"/>
            <a:ext cx="9525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16021461" y="1213400"/>
            <a:ext cx="9525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endParaRPr/>
          </a:p>
        </p:txBody>
      </p:sp>
      <p:grpSp>
        <p:nvGrpSpPr>
          <p:cNvPr id="14" name="Group 14"/>
          <p:cNvGrpSpPr/>
          <p:nvPr/>
        </p:nvGrpSpPr>
        <p:grpSpPr>
          <a:xfrm>
            <a:off x="16364248" y="99075"/>
            <a:ext cx="1652172" cy="954975"/>
            <a:chOff x="0" y="0"/>
            <a:chExt cx="2202896" cy="127330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163598"/>
              <a:ext cx="2202896" cy="1109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99"/>
                </a:lnSpc>
              </a:pPr>
              <a:r>
                <a:rPr lang="en-US" sz="2267" b="1" spc="34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Young</a:t>
              </a:r>
            </a:p>
            <a:p>
              <a:pPr algn="l">
                <a:lnSpc>
                  <a:spcPts val="2108"/>
                </a:lnSpc>
              </a:pPr>
              <a:r>
                <a:rPr lang="en-US" sz="2173" b="1" spc="-69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Writers</a:t>
              </a:r>
            </a:p>
            <a:p>
              <a:pPr algn="l">
                <a:lnSpc>
                  <a:spcPts val="2129"/>
                </a:lnSpc>
              </a:pPr>
              <a:r>
                <a:rPr lang="en-US" sz="2173" b="1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Competition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57870" y="-95250"/>
              <a:ext cx="945025" cy="1093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07"/>
                </a:lnSpc>
                <a:spcBef>
                  <a:spcPct val="0"/>
                </a:spcBef>
              </a:pPr>
              <a:r>
                <a:rPr lang="en-US" sz="4933" b="1" spc="-29">
                  <a:solidFill>
                    <a:srgbClr val="FBBC3C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26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4026502" y="279157"/>
            <a:ext cx="1418036" cy="590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  <a:spcBef>
                <a:spcPct val="0"/>
              </a:spcBef>
            </a:pPr>
            <a:r>
              <a:rPr lang="en-US" sz="346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Senior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20504" y="2718985"/>
            <a:ext cx="11596129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Winners, Runners Up and Entrants that receive Distinctions will have their work </a:t>
            </a:r>
            <a:r>
              <a:rPr lang="en-US" sz="3999" b="1">
                <a:solidFill>
                  <a:srgbClr val="000000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published </a:t>
            </a:r>
            <a:r>
              <a:rPr lang="en-US" sz="3999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in the </a:t>
            </a:r>
            <a:r>
              <a:rPr lang="en-US" sz="3999" b="1">
                <a:solidFill>
                  <a:srgbClr val="000000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2026 Wimbledon BookFest Anthology.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18276" y="1591860"/>
            <a:ext cx="1745144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Every student that is selected by their school will receive a certificate.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974541" y="5797496"/>
            <a:ext cx="10895183" cy="279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Winners and Runners Up will be invited to our Prize-Giving event at the New Wimbledon Theatre to receive their certificate and a copy of the anthology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20504" y="8947150"/>
            <a:ext cx="1330807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One lucky overall competition winner will win an iPad!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021461" y="1213400"/>
            <a:ext cx="9525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endParaRPr/>
          </a:p>
        </p:txBody>
      </p:sp>
      <p:sp>
        <p:nvSpPr>
          <p:cNvPr id="3" name="TextBox 3"/>
          <p:cNvSpPr txBox="1"/>
          <p:nvPr/>
        </p:nvSpPr>
        <p:spPr>
          <a:xfrm>
            <a:off x="16021461" y="1213400"/>
            <a:ext cx="9525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endParaRPr/>
          </a:p>
        </p:txBody>
      </p:sp>
      <p:sp>
        <p:nvSpPr>
          <p:cNvPr id="4" name="Freeform 4"/>
          <p:cNvSpPr/>
          <p:nvPr/>
        </p:nvSpPr>
        <p:spPr>
          <a:xfrm>
            <a:off x="4542" y="2836676"/>
            <a:ext cx="4484238" cy="3585745"/>
          </a:xfrm>
          <a:custGeom>
            <a:avLst/>
            <a:gdLst/>
            <a:ahLst/>
            <a:cxnLst/>
            <a:rect l="l" t="t" r="r" b="b"/>
            <a:pathLst>
              <a:path w="4484238" h="3585745">
                <a:moveTo>
                  <a:pt x="0" y="0"/>
                </a:moveTo>
                <a:lnTo>
                  <a:pt x="4484238" y="0"/>
                </a:lnTo>
                <a:lnTo>
                  <a:pt x="4484238" y="3585745"/>
                </a:lnTo>
                <a:lnTo>
                  <a:pt x="0" y="35857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18" r="-991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4604282" y="2836676"/>
            <a:ext cx="4484238" cy="3585745"/>
          </a:xfrm>
          <a:custGeom>
            <a:avLst/>
            <a:gdLst/>
            <a:ahLst/>
            <a:cxnLst/>
            <a:rect l="l" t="t" r="r" b="b"/>
            <a:pathLst>
              <a:path w="4484238" h="3585745">
                <a:moveTo>
                  <a:pt x="0" y="0"/>
                </a:moveTo>
                <a:lnTo>
                  <a:pt x="4484238" y="0"/>
                </a:lnTo>
                <a:lnTo>
                  <a:pt x="4484238" y="3585745"/>
                </a:lnTo>
                <a:lnTo>
                  <a:pt x="0" y="35857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218" r="-721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9204022" y="2836676"/>
            <a:ext cx="4484238" cy="3585745"/>
          </a:xfrm>
          <a:custGeom>
            <a:avLst/>
            <a:gdLst/>
            <a:ahLst/>
            <a:cxnLst/>
            <a:rect l="l" t="t" r="r" b="b"/>
            <a:pathLst>
              <a:path w="4484238" h="3585745">
                <a:moveTo>
                  <a:pt x="0" y="0"/>
                </a:moveTo>
                <a:lnTo>
                  <a:pt x="4484238" y="0"/>
                </a:lnTo>
                <a:lnTo>
                  <a:pt x="4484238" y="3585745"/>
                </a:lnTo>
                <a:lnTo>
                  <a:pt x="0" y="35857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009" r="-1000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3803762" y="2836676"/>
            <a:ext cx="4484238" cy="3585745"/>
          </a:xfrm>
          <a:custGeom>
            <a:avLst/>
            <a:gdLst/>
            <a:ahLst/>
            <a:cxnLst/>
            <a:rect l="l" t="t" r="r" b="b"/>
            <a:pathLst>
              <a:path w="4484238" h="3585745">
                <a:moveTo>
                  <a:pt x="0" y="0"/>
                </a:moveTo>
                <a:lnTo>
                  <a:pt x="4484238" y="0"/>
                </a:lnTo>
                <a:lnTo>
                  <a:pt x="4484238" y="3585745"/>
                </a:lnTo>
                <a:lnTo>
                  <a:pt x="0" y="35857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009" r="-1000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0" y="6546246"/>
            <a:ext cx="4484238" cy="3585745"/>
          </a:xfrm>
          <a:custGeom>
            <a:avLst/>
            <a:gdLst/>
            <a:ahLst/>
            <a:cxnLst/>
            <a:rect l="l" t="t" r="r" b="b"/>
            <a:pathLst>
              <a:path w="4484238" h="3585745">
                <a:moveTo>
                  <a:pt x="0" y="0"/>
                </a:moveTo>
                <a:lnTo>
                  <a:pt x="4484238" y="0"/>
                </a:lnTo>
                <a:lnTo>
                  <a:pt x="4484238" y="3585746"/>
                </a:lnTo>
                <a:lnTo>
                  <a:pt x="0" y="35857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1342" r="-2134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4599740" y="6546246"/>
            <a:ext cx="4484238" cy="3585745"/>
          </a:xfrm>
          <a:custGeom>
            <a:avLst/>
            <a:gdLst/>
            <a:ahLst/>
            <a:cxnLst/>
            <a:rect l="l" t="t" r="r" b="b"/>
            <a:pathLst>
              <a:path w="4484238" h="3585745">
                <a:moveTo>
                  <a:pt x="0" y="0"/>
                </a:moveTo>
                <a:lnTo>
                  <a:pt x="4484238" y="0"/>
                </a:lnTo>
                <a:lnTo>
                  <a:pt x="4484238" y="3585746"/>
                </a:lnTo>
                <a:lnTo>
                  <a:pt x="0" y="35857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308" r="-330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3799220" y="6546246"/>
            <a:ext cx="4484238" cy="3585745"/>
          </a:xfrm>
          <a:custGeom>
            <a:avLst/>
            <a:gdLst/>
            <a:ahLst/>
            <a:cxnLst/>
            <a:rect l="l" t="t" r="r" b="b"/>
            <a:pathLst>
              <a:path w="4484238" h="3585745">
                <a:moveTo>
                  <a:pt x="0" y="0"/>
                </a:moveTo>
                <a:lnTo>
                  <a:pt x="4484238" y="0"/>
                </a:lnTo>
                <a:lnTo>
                  <a:pt x="4484238" y="3585746"/>
                </a:lnTo>
                <a:lnTo>
                  <a:pt x="0" y="3585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897" r="-989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9199480" y="6546246"/>
            <a:ext cx="4484238" cy="3585745"/>
          </a:xfrm>
          <a:custGeom>
            <a:avLst/>
            <a:gdLst/>
            <a:ahLst/>
            <a:cxnLst/>
            <a:rect l="l" t="t" r="r" b="b"/>
            <a:pathLst>
              <a:path w="4484238" h="3585745">
                <a:moveTo>
                  <a:pt x="0" y="0"/>
                </a:moveTo>
                <a:lnTo>
                  <a:pt x="4484238" y="0"/>
                </a:lnTo>
                <a:lnTo>
                  <a:pt x="4484238" y="3585746"/>
                </a:lnTo>
                <a:lnTo>
                  <a:pt x="0" y="35857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918" r="-991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553435" y="2030404"/>
            <a:ext cx="11319613" cy="638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2"/>
              </a:lnSpc>
              <a:spcBef>
                <a:spcPct val="0"/>
              </a:spcBef>
            </a:pPr>
            <a:r>
              <a:rPr lang="en-US" sz="3751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Do any of these pictures spark your imagination?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0" y="0"/>
            <a:ext cx="18288000" cy="1241975"/>
            <a:chOff x="0" y="0"/>
            <a:chExt cx="4816593" cy="32710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816592" cy="327105"/>
            </a:xfrm>
            <a:custGeom>
              <a:avLst/>
              <a:gdLst/>
              <a:ahLst/>
              <a:cxnLst/>
              <a:rect l="l" t="t" r="r" b="b"/>
              <a:pathLst>
                <a:path w="4816592" h="327105">
                  <a:moveTo>
                    <a:pt x="0" y="0"/>
                  </a:moveTo>
                  <a:lnTo>
                    <a:pt x="4816592" y="0"/>
                  </a:lnTo>
                  <a:lnTo>
                    <a:pt x="4816592" y="327105"/>
                  </a:lnTo>
                  <a:lnTo>
                    <a:pt x="0" y="327105"/>
                  </a:lnTo>
                  <a:close/>
                </a:path>
              </a:pathLst>
            </a:custGeom>
            <a:solidFill>
              <a:srgbClr val="28367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4816593" cy="355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5431966" y="78971"/>
            <a:ext cx="969998" cy="1058044"/>
          </a:xfrm>
          <a:custGeom>
            <a:avLst/>
            <a:gdLst/>
            <a:ahLst/>
            <a:cxnLst/>
            <a:rect l="l" t="t" r="r" b="b"/>
            <a:pathLst>
              <a:path w="969998" h="1058044">
                <a:moveTo>
                  <a:pt x="0" y="0"/>
                </a:moveTo>
                <a:lnTo>
                  <a:pt x="969998" y="0"/>
                </a:lnTo>
                <a:lnTo>
                  <a:pt x="969998" y="1058044"/>
                </a:lnTo>
                <a:lnTo>
                  <a:pt x="0" y="1058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472475" y="11795"/>
            <a:ext cx="11400574" cy="113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9"/>
              </a:lnSpc>
              <a:spcBef>
                <a:spcPct val="0"/>
              </a:spcBef>
            </a:pPr>
            <a:r>
              <a:rPr lang="en-US" sz="669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Image Bank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6364248" y="99075"/>
            <a:ext cx="1652172" cy="954975"/>
            <a:chOff x="0" y="0"/>
            <a:chExt cx="2202896" cy="1273301"/>
          </a:xfrm>
        </p:grpSpPr>
        <p:sp>
          <p:nvSpPr>
            <p:cNvPr id="19" name="TextBox 19"/>
            <p:cNvSpPr txBox="1"/>
            <p:nvPr/>
          </p:nvSpPr>
          <p:spPr>
            <a:xfrm>
              <a:off x="0" y="163598"/>
              <a:ext cx="2202896" cy="1109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99"/>
                </a:lnSpc>
              </a:pPr>
              <a:r>
                <a:rPr lang="en-US" sz="2267" b="1" spc="34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Young</a:t>
              </a:r>
            </a:p>
            <a:p>
              <a:pPr algn="l">
                <a:lnSpc>
                  <a:spcPts val="2108"/>
                </a:lnSpc>
              </a:pPr>
              <a:r>
                <a:rPr lang="en-US" sz="2173" b="1" spc="-69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Writers</a:t>
              </a:r>
            </a:p>
            <a:p>
              <a:pPr algn="l">
                <a:lnSpc>
                  <a:spcPts val="2129"/>
                </a:lnSpc>
              </a:pPr>
              <a:r>
                <a:rPr lang="en-US" sz="2173" b="1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Competition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257870" y="-95250"/>
              <a:ext cx="945025" cy="1093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07"/>
                </a:lnSpc>
                <a:spcBef>
                  <a:spcPct val="0"/>
                </a:spcBef>
              </a:pPr>
              <a:r>
                <a:rPr lang="en-US" sz="4933" b="1" spc="-29">
                  <a:solidFill>
                    <a:srgbClr val="FBBC3C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26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4026502" y="279157"/>
            <a:ext cx="1418036" cy="590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  <a:spcBef>
                <a:spcPct val="0"/>
              </a:spcBef>
            </a:pPr>
            <a:r>
              <a:rPr lang="en-US" sz="346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Senior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42" y="2836676"/>
            <a:ext cx="4484238" cy="3585745"/>
          </a:xfrm>
          <a:custGeom>
            <a:avLst/>
            <a:gdLst/>
            <a:ahLst/>
            <a:cxnLst/>
            <a:rect l="l" t="t" r="r" b="b"/>
            <a:pathLst>
              <a:path w="4484238" h="3585745">
                <a:moveTo>
                  <a:pt x="0" y="0"/>
                </a:moveTo>
                <a:lnTo>
                  <a:pt x="4484238" y="0"/>
                </a:lnTo>
                <a:lnTo>
                  <a:pt x="4484238" y="3585745"/>
                </a:lnTo>
                <a:lnTo>
                  <a:pt x="0" y="35857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53" r="-995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604282" y="2836676"/>
            <a:ext cx="4484238" cy="3585745"/>
          </a:xfrm>
          <a:custGeom>
            <a:avLst/>
            <a:gdLst/>
            <a:ahLst/>
            <a:cxnLst/>
            <a:rect l="l" t="t" r="r" b="b"/>
            <a:pathLst>
              <a:path w="4484238" h="3585745">
                <a:moveTo>
                  <a:pt x="0" y="0"/>
                </a:moveTo>
                <a:lnTo>
                  <a:pt x="4484238" y="0"/>
                </a:lnTo>
                <a:lnTo>
                  <a:pt x="4484238" y="3585745"/>
                </a:lnTo>
                <a:lnTo>
                  <a:pt x="0" y="35857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311" r="-1031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9204022" y="2836676"/>
            <a:ext cx="4484238" cy="3585745"/>
          </a:xfrm>
          <a:custGeom>
            <a:avLst/>
            <a:gdLst/>
            <a:ahLst/>
            <a:cxnLst/>
            <a:rect l="l" t="t" r="r" b="b"/>
            <a:pathLst>
              <a:path w="4484238" h="3585745">
                <a:moveTo>
                  <a:pt x="0" y="0"/>
                </a:moveTo>
                <a:lnTo>
                  <a:pt x="4484238" y="0"/>
                </a:lnTo>
                <a:lnTo>
                  <a:pt x="4484238" y="3585745"/>
                </a:lnTo>
                <a:lnTo>
                  <a:pt x="0" y="35857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1658" b="-6165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3803762" y="2836676"/>
            <a:ext cx="4484238" cy="3585745"/>
          </a:xfrm>
          <a:custGeom>
            <a:avLst/>
            <a:gdLst/>
            <a:ahLst/>
            <a:cxnLst/>
            <a:rect l="l" t="t" r="r" b="b"/>
            <a:pathLst>
              <a:path w="4484238" h="3585745">
                <a:moveTo>
                  <a:pt x="0" y="0"/>
                </a:moveTo>
                <a:lnTo>
                  <a:pt x="4484238" y="0"/>
                </a:lnTo>
                <a:lnTo>
                  <a:pt x="4484238" y="3585745"/>
                </a:lnTo>
                <a:lnTo>
                  <a:pt x="0" y="35857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918" r="-991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0" y="6546246"/>
            <a:ext cx="4484238" cy="3585745"/>
          </a:xfrm>
          <a:custGeom>
            <a:avLst/>
            <a:gdLst/>
            <a:ahLst/>
            <a:cxnLst/>
            <a:rect l="l" t="t" r="r" b="b"/>
            <a:pathLst>
              <a:path w="4484238" h="3585745">
                <a:moveTo>
                  <a:pt x="0" y="0"/>
                </a:moveTo>
                <a:lnTo>
                  <a:pt x="4484238" y="0"/>
                </a:lnTo>
                <a:lnTo>
                  <a:pt x="4484238" y="3585746"/>
                </a:lnTo>
                <a:lnTo>
                  <a:pt x="0" y="35857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392" r="-1139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4599740" y="6546246"/>
            <a:ext cx="4484238" cy="3585745"/>
          </a:xfrm>
          <a:custGeom>
            <a:avLst/>
            <a:gdLst/>
            <a:ahLst/>
            <a:cxnLst/>
            <a:rect l="l" t="t" r="r" b="b"/>
            <a:pathLst>
              <a:path w="4484238" h="3585745">
                <a:moveTo>
                  <a:pt x="0" y="0"/>
                </a:moveTo>
                <a:lnTo>
                  <a:pt x="4484238" y="0"/>
                </a:lnTo>
                <a:lnTo>
                  <a:pt x="4484238" y="3585746"/>
                </a:lnTo>
                <a:lnTo>
                  <a:pt x="0" y="35857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222" r="-162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3799220" y="6546246"/>
            <a:ext cx="4484238" cy="3585745"/>
          </a:xfrm>
          <a:custGeom>
            <a:avLst/>
            <a:gdLst/>
            <a:ahLst/>
            <a:cxnLst/>
            <a:rect l="l" t="t" r="r" b="b"/>
            <a:pathLst>
              <a:path w="4484238" h="3585745">
                <a:moveTo>
                  <a:pt x="0" y="0"/>
                </a:moveTo>
                <a:lnTo>
                  <a:pt x="4484238" y="0"/>
                </a:lnTo>
                <a:lnTo>
                  <a:pt x="4484238" y="3585746"/>
                </a:lnTo>
                <a:lnTo>
                  <a:pt x="0" y="3585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009" r="-1000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9199480" y="6546246"/>
            <a:ext cx="4484238" cy="3585745"/>
          </a:xfrm>
          <a:custGeom>
            <a:avLst/>
            <a:gdLst/>
            <a:ahLst/>
            <a:cxnLst/>
            <a:rect l="l" t="t" r="r" b="b"/>
            <a:pathLst>
              <a:path w="4484238" h="3585745">
                <a:moveTo>
                  <a:pt x="0" y="0"/>
                </a:moveTo>
                <a:lnTo>
                  <a:pt x="4484238" y="0"/>
                </a:lnTo>
                <a:lnTo>
                  <a:pt x="4484238" y="3585746"/>
                </a:lnTo>
                <a:lnTo>
                  <a:pt x="0" y="35857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009" r="-1000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18288000" cy="1241975"/>
            <a:chOff x="0" y="0"/>
            <a:chExt cx="4816593" cy="32710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327105"/>
            </a:xfrm>
            <a:custGeom>
              <a:avLst/>
              <a:gdLst/>
              <a:ahLst/>
              <a:cxnLst/>
              <a:rect l="l" t="t" r="r" b="b"/>
              <a:pathLst>
                <a:path w="4816592" h="327105">
                  <a:moveTo>
                    <a:pt x="0" y="0"/>
                  </a:moveTo>
                  <a:lnTo>
                    <a:pt x="4816592" y="0"/>
                  </a:lnTo>
                  <a:lnTo>
                    <a:pt x="4816592" y="327105"/>
                  </a:lnTo>
                  <a:lnTo>
                    <a:pt x="0" y="327105"/>
                  </a:lnTo>
                  <a:close/>
                </a:path>
              </a:pathLst>
            </a:custGeom>
            <a:solidFill>
              <a:srgbClr val="28367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816593" cy="355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5431966" y="78971"/>
            <a:ext cx="969998" cy="1058044"/>
          </a:xfrm>
          <a:custGeom>
            <a:avLst/>
            <a:gdLst/>
            <a:ahLst/>
            <a:cxnLst/>
            <a:rect l="l" t="t" r="r" b="b"/>
            <a:pathLst>
              <a:path w="969998" h="1058044">
                <a:moveTo>
                  <a:pt x="0" y="0"/>
                </a:moveTo>
                <a:lnTo>
                  <a:pt x="969998" y="0"/>
                </a:lnTo>
                <a:lnTo>
                  <a:pt x="969998" y="1058044"/>
                </a:lnTo>
                <a:lnTo>
                  <a:pt x="0" y="1058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6021461" y="1213400"/>
            <a:ext cx="9525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16021461" y="1213400"/>
            <a:ext cx="9525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endParaRPr/>
          </a:p>
        </p:txBody>
      </p:sp>
      <p:sp>
        <p:nvSpPr>
          <p:cNvPr id="16" name="TextBox 16"/>
          <p:cNvSpPr txBox="1"/>
          <p:nvPr/>
        </p:nvSpPr>
        <p:spPr>
          <a:xfrm>
            <a:off x="553435" y="2030404"/>
            <a:ext cx="11319613" cy="638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2"/>
              </a:lnSpc>
              <a:spcBef>
                <a:spcPct val="0"/>
              </a:spcBef>
            </a:pPr>
            <a:r>
              <a:rPr lang="en-US" sz="3751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Do any of these pictures spark your imagination?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72475" y="11795"/>
            <a:ext cx="11400574" cy="113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9"/>
              </a:lnSpc>
              <a:spcBef>
                <a:spcPct val="0"/>
              </a:spcBef>
            </a:pPr>
            <a:r>
              <a:rPr lang="en-US" sz="669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Image Bank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6364248" y="99075"/>
            <a:ext cx="1652172" cy="954975"/>
            <a:chOff x="0" y="0"/>
            <a:chExt cx="2202896" cy="1273301"/>
          </a:xfrm>
        </p:grpSpPr>
        <p:sp>
          <p:nvSpPr>
            <p:cNvPr id="19" name="TextBox 19"/>
            <p:cNvSpPr txBox="1"/>
            <p:nvPr/>
          </p:nvSpPr>
          <p:spPr>
            <a:xfrm>
              <a:off x="0" y="163598"/>
              <a:ext cx="2202896" cy="1109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99"/>
                </a:lnSpc>
              </a:pPr>
              <a:r>
                <a:rPr lang="en-US" sz="2267" b="1" spc="34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Young</a:t>
              </a:r>
            </a:p>
            <a:p>
              <a:pPr algn="l">
                <a:lnSpc>
                  <a:spcPts val="2108"/>
                </a:lnSpc>
              </a:pPr>
              <a:r>
                <a:rPr lang="en-US" sz="2173" b="1" spc="-69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Writers</a:t>
              </a:r>
            </a:p>
            <a:p>
              <a:pPr algn="l">
                <a:lnSpc>
                  <a:spcPts val="2129"/>
                </a:lnSpc>
              </a:pPr>
              <a:r>
                <a:rPr lang="en-US" sz="2173" b="1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Competition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257870" y="-95250"/>
              <a:ext cx="945025" cy="1093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07"/>
                </a:lnSpc>
                <a:spcBef>
                  <a:spcPct val="0"/>
                </a:spcBef>
              </a:pPr>
              <a:r>
                <a:rPr lang="en-US" sz="4933" b="1" spc="-29">
                  <a:solidFill>
                    <a:srgbClr val="FBBC3C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26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4026502" y="279157"/>
            <a:ext cx="1418036" cy="590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  <a:spcBef>
                <a:spcPct val="0"/>
              </a:spcBef>
            </a:pPr>
            <a:r>
              <a:rPr lang="en-US" sz="346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Senior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241975"/>
            <a:chOff x="0" y="0"/>
            <a:chExt cx="4816593" cy="327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27105"/>
            </a:xfrm>
            <a:custGeom>
              <a:avLst/>
              <a:gdLst/>
              <a:ahLst/>
              <a:cxnLst/>
              <a:rect l="l" t="t" r="r" b="b"/>
              <a:pathLst>
                <a:path w="4816592" h="327105">
                  <a:moveTo>
                    <a:pt x="0" y="0"/>
                  </a:moveTo>
                  <a:lnTo>
                    <a:pt x="4816592" y="0"/>
                  </a:lnTo>
                  <a:lnTo>
                    <a:pt x="4816592" y="327105"/>
                  </a:lnTo>
                  <a:lnTo>
                    <a:pt x="0" y="327105"/>
                  </a:lnTo>
                  <a:close/>
                </a:path>
              </a:pathLst>
            </a:custGeom>
            <a:solidFill>
              <a:srgbClr val="28367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355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431966" y="78971"/>
            <a:ext cx="969998" cy="1058044"/>
          </a:xfrm>
          <a:custGeom>
            <a:avLst/>
            <a:gdLst/>
            <a:ahLst/>
            <a:cxnLst/>
            <a:rect l="l" t="t" r="r" b="b"/>
            <a:pathLst>
              <a:path w="969998" h="1058044">
                <a:moveTo>
                  <a:pt x="0" y="0"/>
                </a:moveTo>
                <a:lnTo>
                  <a:pt x="969998" y="0"/>
                </a:lnTo>
                <a:lnTo>
                  <a:pt x="969998" y="1058044"/>
                </a:lnTo>
                <a:lnTo>
                  <a:pt x="0" y="10580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-218817">
            <a:off x="1039133" y="7837285"/>
            <a:ext cx="1586270" cy="2289048"/>
          </a:xfrm>
          <a:custGeom>
            <a:avLst/>
            <a:gdLst/>
            <a:ahLst/>
            <a:cxnLst/>
            <a:rect l="l" t="t" r="r" b="b"/>
            <a:pathLst>
              <a:path w="1586270" h="2289048">
                <a:moveTo>
                  <a:pt x="0" y="0"/>
                </a:moveTo>
                <a:lnTo>
                  <a:pt x="1586270" y="0"/>
                </a:lnTo>
                <a:lnTo>
                  <a:pt x="1586270" y="2289048"/>
                </a:lnTo>
                <a:lnTo>
                  <a:pt x="0" y="22890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1085583">
            <a:off x="2586504" y="7852071"/>
            <a:ext cx="1485989" cy="2260059"/>
          </a:xfrm>
          <a:custGeom>
            <a:avLst/>
            <a:gdLst/>
            <a:ahLst/>
            <a:cxnLst/>
            <a:rect l="l" t="t" r="r" b="b"/>
            <a:pathLst>
              <a:path w="1485989" h="2260059">
                <a:moveTo>
                  <a:pt x="0" y="0"/>
                </a:moveTo>
                <a:lnTo>
                  <a:pt x="1485989" y="0"/>
                </a:lnTo>
                <a:lnTo>
                  <a:pt x="1485989" y="2260060"/>
                </a:lnTo>
                <a:lnTo>
                  <a:pt x="0" y="2260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-218817">
            <a:off x="13651070" y="7837285"/>
            <a:ext cx="1586270" cy="2289048"/>
          </a:xfrm>
          <a:custGeom>
            <a:avLst/>
            <a:gdLst/>
            <a:ahLst/>
            <a:cxnLst/>
            <a:rect l="l" t="t" r="r" b="b"/>
            <a:pathLst>
              <a:path w="1586270" h="2289048">
                <a:moveTo>
                  <a:pt x="0" y="0"/>
                </a:moveTo>
                <a:lnTo>
                  <a:pt x="1586270" y="0"/>
                </a:lnTo>
                <a:lnTo>
                  <a:pt x="1586270" y="2289048"/>
                </a:lnTo>
                <a:lnTo>
                  <a:pt x="0" y="22890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643" b="-264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13068558" y="3128968"/>
            <a:ext cx="4762821" cy="4469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9"/>
              </a:lnSpc>
            </a:pPr>
            <a:r>
              <a:rPr lang="en-US" sz="2528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Children’s Laureate</a:t>
            </a:r>
            <a:r>
              <a:rPr lang="en-US" sz="2528" b="1">
                <a:solidFill>
                  <a:srgbClr val="000000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 Frank Cottrell-Boyce</a:t>
            </a:r>
            <a:r>
              <a:rPr lang="en-US" sz="2528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 says, “Don’t worry about having a perfect idea before begin - just start writing and ideas will come!” </a:t>
            </a:r>
          </a:p>
          <a:p>
            <a:pPr algn="ctr">
              <a:lnSpc>
                <a:spcPts val="3539"/>
              </a:lnSpc>
            </a:pPr>
            <a:endParaRPr lang="en-US" sz="2528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algn="ctr">
              <a:lnSpc>
                <a:spcPts val="3539"/>
              </a:lnSpc>
            </a:pPr>
            <a:r>
              <a:rPr lang="en-US" sz="2528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Even if you don’t have the perfect idea, writing will help to get your imagination going.</a:t>
            </a:r>
          </a:p>
          <a:p>
            <a:pPr algn="ctr">
              <a:lnSpc>
                <a:spcPts val="3539"/>
              </a:lnSpc>
              <a:spcBef>
                <a:spcPct val="0"/>
              </a:spcBef>
            </a:pPr>
            <a:endParaRPr lang="en-US" sz="2528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0" name="Freeform 10"/>
          <p:cNvSpPr/>
          <p:nvPr/>
        </p:nvSpPr>
        <p:spPr>
          <a:xfrm rot="1099449">
            <a:off x="15214852" y="7851784"/>
            <a:ext cx="1470390" cy="2230792"/>
          </a:xfrm>
          <a:custGeom>
            <a:avLst/>
            <a:gdLst/>
            <a:ahLst/>
            <a:cxnLst/>
            <a:rect l="l" t="t" r="r" b="b"/>
            <a:pathLst>
              <a:path w="1470390" h="2230792">
                <a:moveTo>
                  <a:pt x="0" y="0"/>
                </a:moveTo>
                <a:lnTo>
                  <a:pt x="1470391" y="0"/>
                </a:lnTo>
                <a:lnTo>
                  <a:pt x="1470391" y="2230792"/>
                </a:lnTo>
                <a:lnTo>
                  <a:pt x="0" y="22307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16021461" y="1213400"/>
            <a:ext cx="9525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16021461" y="1213400"/>
            <a:ext cx="9525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472475" y="1382310"/>
            <a:ext cx="17614375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Here are some writing tips from bestselling and award-winning authors!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72475" y="11795"/>
            <a:ext cx="6244891" cy="113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9"/>
              </a:lnSpc>
              <a:spcBef>
                <a:spcPct val="0"/>
              </a:spcBef>
            </a:pPr>
            <a:r>
              <a:rPr lang="en-US" sz="669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Writing Tips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6364248" y="99075"/>
            <a:ext cx="1652172" cy="954975"/>
            <a:chOff x="0" y="0"/>
            <a:chExt cx="2202896" cy="1273301"/>
          </a:xfrm>
        </p:grpSpPr>
        <p:sp>
          <p:nvSpPr>
            <p:cNvPr id="16" name="TextBox 16"/>
            <p:cNvSpPr txBox="1"/>
            <p:nvPr/>
          </p:nvSpPr>
          <p:spPr>
            <a:xfrm>
              <a:off x="0" y="163598"/>
              <a:ext cx="2202896" cy="1109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99"/>
                </a:lnSpc>
              </a:pPr>
              <a:r>
                <a:rPr lang="en-US" sz="2267" b="1" spc="34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Young</a:t>
              </a:r>
            </a:p>
            <a:p>
              <a:pPr algn="l">
                <a:lnSpc>
                  <a:spcPts val="2108"/>
                </a:lnSpc>
              </a:pPr>
              <a:r>
                <a:rPr lang="en-US" sz="2173" b="1" spc="-69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Writers</a:t>
              </a:r>
            </a:p>
            <a:p>
              <a:pPr algn="l">
                <a:lnSpc>
                  <a:spcPts val="2129"/>
                </a:lnSpc>
              </a:pPr>
              <a:r>
                <a:rPr lang="en-US" sz="2173" b="1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Competition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257870" y="-95250"/>
              <a:ext cx="945025" cy="1093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07"/>
                </a:lnSpc>
                <a:spcBef>
                  <a:spcPct val="0"/>
                </a:spcBef>
              </a:pPr>
              <a:r>
                <a:rPr lang="en-US" sz="4933" b="1" spc="-29">
                  <a:solidFill>
                    <a:srgbClr val="FBBC3C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26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4026502" y="279157"/>
            <a:ext cx="1418036" cy="590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  <a:spcBef>
                <a:spcPct val="0"/>
              </a:spcBef>
            </a:pPr>
            <a:r>
              <a:rPr lang="en-US" sz="346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Junior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56621" y="3128968"/>
            <a:ext cx="4762821" cy="4469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9"/>
              </a:lnSpc>
            </a:pPr>
            <a:r>
              <a:rPr lang="en-US" sz="2528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“Write what excites you and it will come across on the page.”</a:t>
            </a:r>
          </a:p>
          <a:p>
            <a:pPr algn="ctr">
              <a:lnSpc>
                <a:spcPts val="3539"/>
              </a:lnSpc>
            </a:pPr>
            <a:endParaRPr lang="en-US" sz="2528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algn="ctr">
              <a:lnSpc>
                <a:spcPts val="3539"/>
              </a:lnSpc>
              <a:spcBef>
                <a:spcPct val="0"/>
              </a:spcBef>
            </a:pPr>
            <a:r>
              <a:rPr lang="en-US" sz="2528" b="1">
                <a:solidFill>
                  <a:srgbClr val="000000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Kevin &amp; Katie Tsang</a:t>
            </a:r>
            <a:r>
              <a:rPr lang="en-US" sz="2528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 advise writers to think about what you love and use that as the inspiration - your favourite stories, your hobbies, your friends and family – anything you feel passionate about.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56621" y="2167917"/>
            <a:ext cx="4479955" cy="696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21"/>
              </a:lnSpc>
              <a:spcBef>
                <a:spcPct val="0"/>
              </a:spcBef>
            </a:pPr>
            <a:r>
              <a:rPr lang="en-US" sz="4087" b="1">
                <a:solidFill>
                  <a:srgbClr val="28367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Write YOUR story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717366" y="3530955"/>
            <a:ext cx="4932541" cy="4022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9"/>
              </a:lnSpc>
            </a:pPr>
            <a:r>
              <a:rPr lang="en-US" sz="2528" b="1">
                <a:solidFill>
                  <a:srgbClr val="000000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Tọlá Okogwu</a:t>
            </a:r>
            <a:r>
              <a:rPr lang="en-US" sz="2528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 says not to worry about getting the perfect story first time.</a:t>
            </a:r>
          </a:p>
          <a:p>
            <a:pPr algn="ctr">
              <a:lnSpc>
                <a:spcPts val="3539"/>
              </a:lnSpc>
            </a:pPr>
            <a:endParaRPr lang="en-US" sz="2528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algn="ctr">
              <a:lnSpc>
                <a:spcPts val="3539"/>
              </a:lnSpc>
              <a:spcBef>
                <a:spcPct val="0"/>
              </a:spcBef>
            </a:pPr>
            <a:r>
              <a:rPr lang="en-US" sz="2528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 “First drafts are supposed to be messy! No one is going to see it but you. Just get all your ideas on the page - you can edit and find the perfect words later.”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717366" y="2170980"/>
            <a:ext cx="4762821" cy="1119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4"/>
              </a:lnSpc>
            </a:pPr>
            <a:r>
              <a:rPr lang="en-US" sz="4087" b="1">
                <a:solidFill>
                  <a:srgbClr val="0C9A6A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Don’t be scared of a messy first draft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068558" y="2167917"/>
            <a:ext cx="4479955" cy="696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21"/>
              </a:lnSpc>
              <a:spcBef>
                <a:spcPct val="0"/>
              </a:spcBef>
            </a:pPr>
            <a:r>
              <a:rPr lang="en-US" sz="4087" b="1">
                <a:solidFill>
                  <a:srgbClr val="CB418D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Just start writing!</a:t>
            </a:r>
          </a:p>
        </p:txBody>
      </p:sp>
      <p:sp>
        <p:nvSpPr>
          <p:cNvPr id="24" name="Freeform 24"/>
          <p:cNvSpPr/>
          <p:nvPr/>
        </p:nvSpPr>
        <p:spPr>
          <a:xfrm rot="-726900">
            <a:off x="7774756" y="7783638"/>
            <a:ext cx="1485989" cy="2260059"/>
          </a:xfrm>
          <a:custGeom>
            <a:avLst/>
            <a:gdLst/>
            <a:ahLst/>
            <a:cxnLst/>
            <a:rect l="l" t="t" r="r" b="b"/>
            <a:pathLst>
              <a:path w="1485989" h="2260059">
                <a:moveTo>
                  <a:pt x="0" y="0"/>
                </a:moveTo>
                <a:lnTo>
                  <a:pt x="1485989" y="0"/>
                </a:lnTo>
                <a:lnTo>
                  <a:pt x="1485989" y="2260059"/>
                </a:lnTo>
                <a:lnTo>
                  <a:pt x="0" y="22600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86" b="-8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 rot="1085583">
            <a:off x="9156726" y="7852071"/>
            <a:ext cx="1485989" cy="2260059"/>
          </a:xfrm>
          <a:custGeom>
            <a:avLst/>
            <a:gdLst/>
            <a:ahLst/>
            <a:cxnLst/>
            <a:rect l="l" t="t" r="r" b="b"/>
            <a:pathLst>
              <a:path w="1485989" h="2260059">
                <a:moveTo>
                  <a:pt x="0" y="0"/>
                </a:moveTo>
                <a:lnTo>
                  <a:pt x="1485989" y="0"/>
                </a:lnTo>
                <a:lnTo>
                  <a:pt x="1485989" y="2260060"/>
                </a:lnTo>
                <a:lnTo>
                  <a:pt x="0" y="22600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86" b="-86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5554" y="3725758"/>
            <a:ext cx="3126061" cy="569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Imagine you’re playing the biggest game of your life in a huge stadium lit by bright stadium lights. The crowd is cheering, the lights are blazing - it is your moment to shine. How do you feel?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854607" y="3732951"/>
            <a:ext cx="3126061" cy="474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Write a story about suddenly seeing glowing lights in the darkness of a huge forest. Do you follow them? What do you discover? If there is danger, how do you escape?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419102" y="3732951"/>
            <a:ext cx="3126061" cy="426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Mysterious lights appear in the sky and nobody can explain where they came from. Is it an asteroid, or a UFO, or something else?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Why did they appear?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983280" y="3732951"/>
            <a:ext cx="3288087" cy="474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A computer screen lights up at night, showing a coded message. Write a story about someone who sees the message - what does it say and what happens after they read it?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534359" y="3732951"/>
            <a:ext cx="3288087" cy="521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There is a secret society of people who can harness the power of light - of the moon, the stars and even the sun. You are invited to join. Write about your first day, training or even your first battle.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0" y="0"/>
            <a:ext cx="18288000" cy="1241975"/>
            <a:chOff x="0" y="0"/>
            <a:chExt cx="4816593" cy="3271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327105"/>
            </a:xfrm>
            <a:custGeom>
              <a:avLst/>
              <a:gdLst/>
              <a:ahLst/>
              <a:cxnLst/>
              <a:rect l="l" t="t" r="r" b="b"/>
              <a:pathLst>
                <a:path w="4816592" h="327105">
                  <a:moveTo>
                    <a:pt x="0" y="0"/>
                  </a:moveTo>
                  <a:lnTo>
                    <a:pt x="4816592" y="0"/>
                  </a:lnTo>
                  <a:lnTo>
                    <a:pt x="4816592" y="327105"/>
                  </a:lnTo>
                  <a:lnTo>
                    <a:pt x="0" y="327105"/>
                  </a:lnTo>
                  <a:close/>
                </a:path>
              </a:pathLst>
            </a:custGeom>
            <a:solidFill>
              <a:srgbClr val="28367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4816593" cy="355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431966" y="78971"/>
            <a:ext cx="969998" cy="1058044"/>
          </a:xfrm>
          <a:custGeom>
            <a:avLst/>
            <a:gdLst/>
            <a:ahLst/>
            <a:cxnLst/>
            <a:rect l="l" t="t" r="r" b="b"/>
            <a:pathLst>
              <a:path w="969998" h="1058044">
                <a:moveTo>
                  <a:pt x="0" y="0"/>
                </a:moveTo>
                <a:lnTo>
                  <a:pt x="969998" y="0"/>
                </a:lnTo>
                <a:lnTo>
                  <a:pt x="969998" y="1058044"/>
                </a:lnTo>
                <a:lnTo>
                  <a:pt x="0" y="10580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472475" y="11795"/>
            <a:ext cx="10277554" cy="113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9"/>
              </a:lnSpc>
              <a:spcBef>
                <a:spcPct val="0"/>
              </a:spcBef>
            </a:pPr>
            <a:r>
              <a:rPr lang="en-US" sz="669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Writing Prompts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6364248" y="99075"/>
            <a:ext cx="1652172" cy="954975"/>
            <a:chOff x="0" y="0"/>
            <a:chExt cx="2202896" cy="1273301"/>
          </a:xfrm>
        </p:grpSpPr>
        <p:sp>
          <p:nvSpPr>
            <p:cNvPr id="13" name="TextBox 13"/>
            <p:cNvSpPr txBox="1"/>
            <p:nvPr/>
          </p:nvSpPr>
          <p:spPr>
            <a:xfrm>
              <a:off x="0" y="163598"/>
              <a:ext cx="2202896" cy="1109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99"/>
                </a:lnSpc>
              </a:pPr>
              <a:r>
                <a:rPr lang="en-US" sz="2267" b="1" spc="34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Young</a:t>
              </a:r>
            </a:p>
            <a:p>
              <a:pPr algn="l">
                <a:lnSpc>
                  <a:spcPts val="2108"/>
                </a:lnSpc>
              </a:pPr>
              <a:r>
                <a:rPr lang="en-US" sz="2173" b="1" spc="-69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Writers</a:t>
              </a:r>
            </a:p>
            <a:p>
              <a:pPr algn="l">
                <a:lnSpc>
                  <a:spcPts val="2129"/>
                </a:lnSpc>
              </a:pPr>
              <a:r>
                <a:rPr lang="en-US" sz="2173" b="1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Competition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257870" y="-95250"/>
              <a:ext cx="945025" cy="1093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07"/>
                </a:lnSpc>
                <a:spcBef>
                  <a:spcPct val="0"/>
                </a:spcBef>
              </a:pPr>
              <a:r>
                <a:rPr lang="en-US" sz="4933" b="1" spc="-29">
                  <a:solidFill>
                    <a:srgbClr val="FBBC3C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26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4026502" y="279157"/>
            <a:ext cx="1418036" cy="590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  <a:spcBef>
                <a:spcPct val="0"/>
              </a:spcBef>
            </a:pPr>
            <a:r>
              <a:rPr lang="en-US" sz="346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Senior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11521" y="1764878"/>
            <a:ext cx="3126061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b="1">
                <a:solidFill>
                  <a:srgbClr val="41BBC9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Champion in the Spotlight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00574" y="1764878"/>
            <a:ext cx="3389371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b="1">
                <a:solidFill>
                  <a:srgbClr val="0C9A6A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The Glow from the Forest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089945" y="1764878"/>
            <a:ext cx="3476309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>
                <a:solidFill>
                  <a:srgbClr val="CB418D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Lights in </a:t>
            </a:r>
          </a:p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b="1">
                <a:solidFill>
                  <a:srgbClr val="CB418D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the Sky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991273" y="1764878"/>
            <a:ext cx="3126061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b="1">
                <a:solidFill>
                  <a:srgbClr val="283676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The Message on the Screen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696385" y="1816586"/>
            <a:ext cx="3126061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b="1">
                <a:solidFill>
                  <a:srgbClr val="FBBC3C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Solar Power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1279</Words>
  <Application>Microsoft Office PowerPoint</Application>
  <PresentationFormat>Custom</PresentationFormat>
  <Paragraphs>150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Roboto Slab Bold</vt:lpstr>
      <vt:lpstr>Roboto Slab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ywc school resources</dc:title>
  <cp:lastModifiedBy>Georgie Morley</cp:lastModifiedBy>
  <cp:revision>2</cp:revision>
  <dcterms:created xsi:type="dcterms:W3CDTF">2006-08-16T00:00:00Z</dcterms:created>
  <dcterms:modified xsi:type="dcterms:W3CDTF">2026-03-04T15:46:13Z</dcterms:modified>
  <dc:identifier>DAG-4DtJCfE</dc:identifier>
</cp:coreProperties>
</file>